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21"/>
  </p:notesMasterIdLst>
  <p:handoutMasterIdLst>
    <p:handoutMasterId r:id="rId22"/>
  </p:handoutMasterIdLst>
  <p:sldIdLst>
    <p:sldId id="256" r:id="rId2"/>
    <p:sldId id="257" r:id="rId3"/>
    <p:sldId id="273" r:id="rId4"/>
    <p:sldId id="274" r:id="rId5"/>
    <p:sldId id="270" r:id="rId6"/>
    <p:sldId id="271" r:id="rId7"/>
    <p:sldId id="260" r:id="rId8"/>
    <p:sldId id="261" r:id="rId9"/>
    <p:sldId id="280" r:id="rId10"/>
    <p:sldId id="277" r:id="rId11"/>
    <p:sldId id="282" r:id="rId12"/>
    <p:sldId id="269" r:id="rId13"/>
    <p:sldId id="264" r:id="rId14"/>
    <p:sldId id="266" r:id="rId15"/>
    <p:sldId id="268" r:id="rId16"/>
    <p:sldId id="267" r:id="rId17"/>
    <p:sldId id="283" r:id="rId18"/>
    <p:sldId id="265" r:id="rId19"/>
    <p:sldId id="262" r:id="rId20"/>
  </p:sldIdLst>
  <p:sldSz cx="9144000" cy="6858000" type="screen4x3"/>
  <p:notesSz cx="6797675" cy="9926638"/>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A199044E-AA05-41D0-B72E-E90E7BBF626C}" type="datetimeFigureOut">
              <a:rPr lang="tr-TR" smtClean="0"/>
              <a:t>12.09.2024</a:t>
            </a:fld>
            <a:endParaRPr lang="tr-TR"/>
          </a:p>
        </p:txBody>
      </p:sp>
      <p:sp>
        <p:nvSpPr>
          <p:cNvPr id="4" name="Altbilgi Yer Tutucusu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tr-TR"/>
          </a:p>
        </p:txBody>
      </p:sp>
      <p:sp>
        <p:nvSpPr>
          <p:cNvPr id="5" name="Slayt Numarası Yer Tutucusu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EEEF3C32-A561-462E-874B-15C4C9ACB838}" type="slidenum">
              <a:rPr lang="tr-TR" smtClean="0"/>
              <a:t>‹#›</a:t>
            </a:fld>
            <a:endParaRPr lang="tr-TR"/>
          </a:p>
        </p:txBody>
      </p:sp>
    </p:spTree>
    <p:extLst>
      <p:ext uri="{BB962C8B-B14F-4D97-AF65-F5344CB8AC3E}">
        <p14:creationId xmlns:p14="http://schemas.microsoft.com/office/powerpoint/2010/main" val="331166955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65F94891-9BA2-49EB-9171-B5A23E39A43A}" type="datetimeFigureOut">
              <a:rPr lang="tr-TR" smtClean="0"/>
              <a:t>12.09.2024</a:t>
            </a:fld>
            <a:endParaRPr lang="tr-TR"/>
          </a:p>
        </p:txBody>
      </p:sp>
      <p:sp>
        <p:nvSpPr>
          <p:cNvPr id="4" name="Slayt Görüntüsü Yer Tutucusu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A2E15038-403C-4C11-86B8-2E991CFF899D}" type="slidenum">
              <a:rPr lang="tr-TR" smtClean="0"/>
              <a:t>‹#›</a:t>
            </a:fld>
            <a:endParaRPr lang="tr-TR"/>
          </a:p>
        </p:txBody>
      </p:sp>
    </p:spTree>
    <p:extLst>
      <p:ext uri="{BB962C8B-B14F-4D97-AF65-F5344CB8AC3E}">
        <p14:creationId xmlns:p14="http://schemas.microsoft.com/office/powerpoint/2010/main" val="976546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A2E15038-403C-4C11-86B8-2E991CFF899D}" type="slidenum">
              <a:rPr lang="tr-TR" smtClean="0"/>
              <a:t>1</a:t>
            </a:fld>
            <a:endParaRPr lang="tr-TR"/>
          </a:p>
        </p:txBody>
      </p:sp>
    </p:spTree>
    <p:extLst>
      <p:ext uri="{BB962C8B-B14F-4D97-AF65-F5344CB8AC3E}">
        <p14:creationId xmlns:p14="http://schemas.microsoft.com/office/powerpoint/2010/main" val="41987218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A2E15038-403C-4C11-86B8-2E991CFF899D}" type="slidenum">
              <a:rPr lang="tr-TR" smtClean="0"/>
              <a:t>3</a:t>
            </a:fld>
            <a:endParaRPr lang="tr-TR"/>
          </a:p>
        </p:txBody>
      </p:sp>
    </p:spTree>
    <p:extLst>
      <p:ext uri="{BB962C8B-B14F-4D97-AF65-F5344CB8AC3E}">
        <p14:creationId xmlns:p14="http://schemas.microsoft.com/office/powerpoint/2010/main" val="4979908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tr-TR" smtClean="0"/>
              <a:t>Asıl başlık stili için tıklatın</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A23720DD-5B6D-40BF-8493-A6B52D484E6B}" type="datetimeFigureOut">
              <a:rPr lang="tr-TR" smtClean="0"/>
              <a:t>12.09.2024</a:t>
            </a:fld>
            <a:endParaRPr lang="tr-TR"/>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tr-TR"/>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F302176B-0E47-46AC-8F43-DAB4B8A37D06}" type="slidenum">
              <a:rPr lang="tr-TR" smtClean="0"/>
              <a:t>‹#›</a:t>
            </a:fld>
            <a:endParaRPr lang="tr-TR"/>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Vertical Text Placeholder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A23720DD-5B6D-40BF-8493-A6B52D484E6B}" type="datetimeFigureOut">
              <a:rPr lang="tr-TR" smtClean="0"/>
              <a:t>12.09.2024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tr-TR" smtClean="0"/>
              <a:t>Asıl başlık stili için tıklatın</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A23720DD-5B6D-40BF-8493-A6B52D484E6B}" type="datetimeFigureOut">
              <a:rPr lang="tr-TR" smtClean="0"/>
              <a:t>12.09.2024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A23720DD-5B6D-40BF-8493-A6B52D484E6B}" type="datetimeFigureOut">
              <a:rPr lang="tr-TR" smtClean="0"/>
              <a:t>12.09.2024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tr-TR" smtClean="0"/>
              <a:t>Asıl başlık stili için tıklatın</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A23720DD-5B6D-40BF-8493-A6B52D484E6B}" type="datetimeFigureOut">
              <a:rPr lang="tr-TR" smtClean="0"/>
              <a:t>12.09.2024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5" name="Date Placeholder 4"/>
          <p:cNvSpPr>
            <a:spLocks noGrp="1"/>
          </p:cNvSpPr>
          <p:nvPr>
            <p:ph type="dt" sz="half" idx="10"/>
          </p:nvPr>
        </p:nvSpPr>
        <p:spPr/>
        <p:txBody>
          <a:bodyPr/>
          <a:lstStyle/>
          <a:p>
            <a:fld id="{A23720DD-5B6D-40BF-8493-A6B52D484E6B}" type="datetimeFigureOut">
              <a:rPr lang="tr-TR" smtClean="0"/>
              <a:t>12.09.2024</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sp>
        <p:nvSpPr>
          <p:cNvPr id="9" name="Content Placeholder 8"/>
          <p:cNvSpPr>
            <a:spLocks noGrp="1"/>
          </p:cNvSpPr>
          <p:nvPr>
            <p:ph sz="quarter" idx="13"/>
          </p:nvPr>
        </p:nvSpPr>
        <p:spPr>
          <a:xfrm>
            <a:off x="1042416" y="2313432"/>
            <a:ext cx="3419856" cy="349300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A23720DD-5B6D-40BF-8493-A6B52D484E6B}" type="datetimeFigureOut">
              <a:rPr lang="tr-TR" smtClean="0"/>
              <a:t>12.09.2024</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Date Placeholder 2"/>
          <p:cNvSpPr>
            <a:spLocks noGrp="1"/>
          </p:cNvSpPr>
          <p:nvPr>
            <p:ph type="dt" sz="half" idx="10"/>
          </p:nvPr>
        </p:nvSpPr>
        <p:spPr/>
        <p:txBody>
          <a:bodyPr/>
          <a:lstStyle/>
          <a:p>
            <a:fld id="{A23720DD-5B6D-40BF-8493-A6B52D484E6B}" type="datetimeFigureOut">
              <a:rPr lang="tr-TR" smtClean="0"/>
              <a:t>12.09.2024</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3720DD-5B6D-40BF-8493-A6B52D484E6B}" type="datetimeFigureOut">
              <a:rPr lang="tr-TR" smtClean="0"/>
              <a:t>12.09.2024</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A23720DD-5B6D-40BF-8493-A6B52D484E6B}" type="datetimeFigureOut">
              <a:rPr lang="tr-TR" smtClean="0"/>
              <a:t>12.09.2024</a:t>
            </a:fld>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tr-TR"/>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tr-TR" smtClean="0"/>
              <a:t>Asıl başlık stili için tıklatın</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tr-TR" smtClean="0"/>
              <a:t>Asıl başlık stili için tıklatın</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A23720DD-5B6D-40BF-8493-A6B52D484E6B}" type="datetimeFigureOut">
              <a:rPr lang="tr-TR" smtClean="0"/>
              <a:t>12.09.2024</a:t>
            </a:fld>
            <a:endParaRPr lang="tr-TR"/>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A23720DD-5B6D-40BF-8493-A6B52D484E6B}" type="datetimeFigureOut">
              <a:rPr lang="tr-TR" smtClean="0"/>
              <a:t>12.09.2024</a:t>
            </a:fld>
            <a:endParaRPr lang="tr-TR"/>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tr-TR"/>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b="1" dirty="0" smtClean="0">
                <a:solidFill>
                  <a:schemeClr val="accent1">
                    <a:lumMod val="50000"/>
                  </a:schemeClr>
                </a:solidFill>
              </a:rPr>
              <a:t>SINIR KOYMA</a:t>
            </a:r>
            <a:endParaRPr lang="tr-TR" b="1" dirty="0">
              <a:solidFill>
                <a:schemeClr val="accent1">
                  <a:lumMod val="50000"/>
                </a:schemeClr>
              </a:solidFill>
            </a:endParaRPr>
          </a:p>
        </p:txBody>
      </p:sp>
      <p:sp>
        <p:nvSpPr>
          <p:cNvPr id="3" name="Alt Başlık 2"/>
          <p:cNvSpPr>
            <a:spLocks noGrp="1"/>
          </p:cNvSpPr>
          <p:nvPr>
            <p:ph type="subTitle" idx="1"/>
          </p:nvPr>
        </p:nvSpPr>
        <p:spPr/>
        <p:txBody>
          <a:bodyPr>
            <a:normAutofit/>
          </a:bodyPr>
          <a:lstStyle/>
          <a:p>
            <a:endParaRPr lang="tr-TR" dirty="0"/>
          </a:p>
          <a:p>
            <a:endParaRPr lang="tr-TR"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5536" y="188640"/>
            <a:ext cx="3670300" cy="6267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244165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solidFill>
                  <a:schemeClr val="accent2">
                    <a:lumMod val="50000"/>
                  </a:schemeClr>
                </a:solidFill>
                <a:latin typeface="Times New Roman" pitchFamily="18" charset="0"/>
                <a:cs typeface="Times New Roman" pitchFamily="18" charset="0"/>
              </a:rPr>
              <a:t>Sınır Türleri</a:t>
            </a:r>
          </a:p>
        </p:txBody>
      </p:sp>
      <p:sp>
        <p:nvSpPr>
          <p:cNvPr id="3" name="İçerik Yer Tutucusu 2"/>
          <p:cNvSpPr>
            <a:spLocks noGrp="1"/>
          </p:cNvSpPr>
          <p:nvPr>
            <p:ph idx="1"/>
          </p:nvPr>
        </p:nvSpPr>
        <p:spPr/>
        <p:txBody>
          <a:bodyPr>
            <a:normAutofit/>
          </a:bodyPr>
          <a:lstStyle/>
          <a:p>
            <a:pPr marL="68580" indent="0">
              <a:buNone/>
            </a:pPr>
            <a:r>
              <a:rPr lang="tr-TR" b="1" dirty="0" smtClean="0">
                <a:solidFill>
                  <a:schemeClr val="accent2">
                    <a:lumMod val="50000"/>
                  </a:schemeClr>
                </a:solidFill>
              </a:rPr>
              <a:t>Sosyal </a:t>
            </a:r>
            <a:r>
              <a:rPr lang="tr-TR" b="1" dirty="0">
                <a:solidFill>
                  <a:schemeClr val="accent2">
                    <a:lumMod val="50000"/>
                  </a:schemeClr>
                </a:solidFill>
              </a:rPr>
              <a:t>sınırlar</a:t>
            </a:r>
            <a:r>
              <a:rPr lang="tr-TR" dirty="0"/>
              <a:t>; </a:t>
            </a:r>
            <a:r>
              <a:rPr lang="tr-TR" dirty="0">
                <a:solidFill>
                  <a:schemeClr val="tx1"/>
                </a:solidFill>
                <a:latin typeface="Times New Roman" pitchFamily="18" charset="0"/>
                <a:cs typeface="Times New Roman" pitchFamily="18" charset="0"/>
              </a:rPr>
              <a:t>başkalarıyla olan etkileşimlerinizi düzenler. Kişisel mahremiyetiniz, zamanınızı nasıl geçirdiğiniz ve sosyal ilişkilerinizdeki beklentiler bu kapsamda değerlendirilir</a:t>
            </a:r>
            <a:r>
              <a:rPr lang="tr-TR" dirty="0" smtClean="0">
                <a:solidFill>
                  <a:schemeClr val="tx1"/>
                </a:solidFill>
                <a:latin typeface="Times New Roman" pitchFamily="18" charset="0"/>
                <a:cs typeface="Times New Roman" pitchFamily="18" charset="0"/>
              </a:rPr>
              <a:t>.</a:t>
            </a:r>
          </a:p>
          <a:p>
            <a:pPr marL="68580" indent="0">
              <a:buNone/>
            </a:pPr>
            <a:endParaRPr lang="tr-TR" dirty="0"/>
          </a:p>
        </p:txBody>
      </p:sp>
    </p:spTree>
    <p:extLst>
      <p:ext uri="{BB962C8B-B14F-4D97-AF65-F5344CB8AC3E}">
        <p14:creationId xmlns:p14="http://schemas.microsoft.com/office/powerpoint/2010/main" val="320457367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solidFill>
                  <a:schemeClr val="accent2">
                    <a:lumMod val="50000"/>
                  </a:schemeClr>
                </a:solidFill>
                <a:latin typeface="Times New Roman" pitchFamily="18" charset="0"/>
                <a:cs typeface="Times New Roman" pitchFamily="18" charset="0"/>
              </a:rPr>
              <a:t>Sınır Türleri</a:t>
            </a:r>
          </a:p>
        </p:txBody>
      </p:sp>
      <p:sp>
        <p:nvSpPr>
          <p:cNvPr id="3" name="İçerik Yer Tutucusu 2"/>
          <p:cNvSpPr>
            <a:spLocks noGrp="1"/>
          </p:cNvSpPr>
          <p:nvPr>
            <p:ph idx="1"/>
          </p:nvPr>
        </p:nvSpPr>
        <p:spPr>
          <a:xfrm>
            <a:off x="1043492" y="2323652"/>
            <a:ext cx="7128908" cy="3508977"/>
          </a:xfrm>
        </p:spPr>
        <p:txBody>
          <a:bodyPr>
            <a:normAutofit/>
          </a:bodyPr>
          <a:lstStyle/>
          <a:p>
            <a:pPr marL="68580" indent="0">
              <a:buNone/>
            </a:pPr>
            <a:r>
              <a:rPr lang="tr-TR" b="1" dirty="0" smtClean="0">
                <a:solidFill>
                  <a:schemeClr val="tx1"/>
                </a:solidFill>
                <a:latin typeface="Times New Roman" pitchFamily="18" charset="0"/>
                <a:cs typeface="Times New Roman" pitchFamily="18" charset="0"/>
              </a:rPr>
              <a:t>Zihinsel Sınırlar;</a:t>
            </a:r>
          </a:p>
          <a:p>
            <a:pPr marL="68580" indent="0">
              <a:buNone/>
            </a:pPr>
            <a:r>
              <a:rPr lang="tr-TR" dirty="0" smtClean="0">
                <a:solidFill>
                  <a:schemeClr val="tx1"/>
                </a:solidFill>
                <a:latin typeface="Times New Roman" pitchFamily="18" charset="0"/>
                <a:cs typeface="Times New Roman" pitchFamily="18" charset="0"/>
              </a:rPr>
              <a:t>Bu </a:t>
            </a:r>
            <a:r>
              <a:rPr lang="tr-TR" dirty="0">
                <a:solidFill>
                  <a:schemeClr val="tx1"/>
                </a:solidFill>
                <a:latin typeface="Times New Roman" pitchFamily="18" charset="0"/>
                <a:cs typeface="Times New Roman" pitchFamily="18" charset="0"/>
              </a:rPr>
              <a:t>sınırlar, düşünce ve inançlarınıza yönelik saygıyı içerir. Başkalarının sizin değerlerinize, fikirlerinize veya kişisel görüşlerinize saygı göstermesi beklenir.</a:t>
            </a:r>
          </a:p>
          <a:p>
            <a:pPr marL="68580" indent="0">
              <a:buNone/>
            </a:pPr>
            <a:endParaRPr lang="tr-TR" dirty="0"/>
          </a:p>
        </p:txBody>
      </p:sp>
    </p:spTree>
    <p:extLst>
      <p:ext uri="{BB962C8B-B14F-4D97-AF65-F5344CB8AC3E}">
        <p14:creationId xmlns:p14="http://schemas.microsoft.com/office/powerpoint/2010/main" val="56929832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a:solidFill>
                  <a:schemeClr val="accent2">
                    <a:lumMod val="50000"/>
                  </a:schemeClr>
                </a:solidFill>
                <a:latin typeface="Times New Roman" pitchFamily="18" charset="0"/>
                <a:cs typeface="Times New Roman" pitchFamily="18" charset="0"/>
              </a:rPr>
              <a:t>Sınır Koyma Engelleri</a:t>
            </a:r>
            <a:br>
              <a:rPr lang="tr-TR" dirty="0">
                <a:solidFill>
                  <a:schemeClr val="accent2">
                    <a:lumMod val="50000"/>
                  </a:schemeClr>
                </a:solidFill>
                <a:latin typeface="Times New Roman" pitchFamily="18" charset="0"/>
                <a:cs typeface="Times New Roman" pitchFamily="18" charset="0"/>
              </a:rPr>
            </a:br>
            <a:endParaRPr lang="tr-TR" dirty="0">
              <a:solidFill>
                <a:schemeClr val="accent2">
                  <a:lumMod val="50000"/>
                </a:schemeClr>
              </a:solidFill>
              <a:latin typeface="Times New Roman" pitchFamily="18" charset="0"/>
              <a:cs typeface="Times New Roman" pitchFamily="18" charset="0"/>
            </a:endParaRPr>
          </a:p>
        </p:txBody>
      </p:sp>
      <p:sp>
        <p:nvSpPr>
          <p:cNvPr id="3" name="İçerik Yer Tutucusu 2"/>
          <p:cNvSpPr>
            <a:spLocks noGrp="1"/>
          </p:cNvSpPr>
          <p:nvPr>
            <p:ph idx="1"/>
          </p:nvPr>
        </p:nvSpPr>
        <p:spPr>
          <a:xfrm>
            <a:off x="755576" y="1628801"/>
            <a:ext cx="7344816" cy="4176464"/>
          </a:xfrm>
        </p:spPr>
        <p:txBody>
          <a:bodyPr>
            <a:normAutofit fontScale="92500" lnSpcReduction="10000"/>
          </a:bodyPr>
          <a:lstStyle/>
          <a:p>
            <a:pPr marL="68580" indent="0">
              <a:buNone/>
            </a:pPr>
            <a:r>
              <a:rPr lang="tr-TR" sz="3800" dirty="0" smtClean="0">
                <a:latin typeface="Times New Roman" pitchFamily="18" charset="0"/>
                <a:cs typeface="Times New Roman" pitchFamily="18" charset="0"/>
              </a:rPr>
              <a:t>Sınır koyamamanızın </a:t>
            </a:r>
            <a:r>
              <a:rPr lang="tr-TR" sz="3800" dirty="0">
                <a:latin typeface="Times New Roman" pitchFamily="18" charset="0"/>
                <a:cs typeface="Times New Roman" pitchFamily="18" charset="0"/>
              </a:rPr>
              <a:t>temel nedeni bazı yanlış inançlara sahip olmamızdır. Bu inançlar;</a:t>
            </a:r>
          </a:p>
          <a:p>
            <a:pPr marL="68580" indent="0">
              <a:buNone/>
            </a:pPr>
            <a:endParaRPr lang="tr-TR" dirty="0"/>
          </a:p>
          <a:p>
            <a:r>
              <a:rPr lang="tr-TR" dirty="0" smtClean="0">
                <a:solidFill>
                  <a:schemeClr val="tx1"/>
                </a:solidFill>
                <a:latin typeface="Times New Roman" pitchFamily="18" charset="0"/>
                <a:cs typeface="Times New Roman" pitchFamily="18" charset="0"/>
              </a:rPr>
              <a:t>Hayır </a:t>
            </a:r>
            <a:r>
              <a:rPr lang="tr-TR" dirty="0">
                <a:solidFill>
                  <a:schemeClr val="tx1"/>
                </a:solidFill>
                <a:latin typeface="Times New Roman" pitchFamily="18" charset="0"/>
                <a:cs typeface="Times New Roman" pitchFamily="18" charset="0"/>
              </a:rPr>
              <a:t>diyerek </a:t>
            </a:r>
            <a:r>
              <a:rPr lang="tr-TR" dirty="0" smtClean="0">
                <a:solidFill>
                  <a:schemeClr val="tx1"/>
                </a:solidFill>
                <a:latin typeface="Times New Roman" pitchFamily="18" charset="0"/>
                <a:cs typeface="Times New Roman" pitchFamily="18" charset="0"/>
              </a:rPr>
              <a:t>çocuğun duygularını incitebileceğimiz </a:t>
            </a:r>
            <a:r>
              <a:rPr lang="tr-TR" dirty="0">
                <a:solidFill>
                  <a:schemeClr val="tx1"/>
                </a:solidFill>
                <a:latin typeface="Times New Roman" pitchFamily="18" charset="0"/>
                <a:cs typeface="Times New Roman" pitchFamily="18" charset="0"/>
              </a:rPr>
              <a:t>düşüncesi,</a:t>
            </a:r>
          </a:p>
          <a:p>
            <a:r>
              <a:rPr lang="tr-TR" dirty="0" smtClean="0">
                <a:solidFill>
                  <a:schemeClr val="tx1"/>
                </a:solidFill>
                <a:latin typeface="Times New Roman" pitchFamily="18" charset="0"/>
                <a:cs typeface="Times New Roman" pitchFamily="18" charset="0"/>
              </a:rPr>
              <a:t>Bencil </a:t>
            </a:r>
            <a:r>
              <a:rPr lang="tr-TR" dirty="0">
                <a:solidFill>
                  <a:schemeClr val="tx1"/>
                </a:solidFill>
                <a:latin typeface="Times New Roman" pitchFamily="18" charset="0"/>
                <a:cs typeface="Times New Roman" pitchFamily="18" charset="0"/>
              </a:rPr>
              <a:t>olmakla suçlanma korkusu,</a:t>
            </a:r>
          </a:p>
          <a:p>
            <a:r>
              <a:rPr lang="tr-TR" dirty="0" smtClean="0">
                <a:solidFill>
                  <a:schemeClr val="tx1"/>
                </a:solidFill>
                <a:latin typeface="Times New Roman" pitchFamily="18" charset="0"/>
                <a:cs typeface="Times New Roman" pitchFamily="18" charset="0"/>
              </a:rPr>
              <a:t>Çocuğun sevgisini kaybetme </a:t>
            </a:r>
            <a:r>
              <a:rPr lang="tr-TR" dirty="0">
                <a:solidFill>
                  <a:schemeClr val="tx1"/>
                </a:solidFill>
                <a:latin typeface="Times New Roman" pitchFamily="18" charset="0"/>
                <a:cs typeface="Times New Roman" pitchFamily="18" charset="0"/>
              </a:rPr>
              <a:t>endişesi,</a:t>
            </a:r>
          </a:p>
          <a:p>
            <a:r>
              <a:rPr lang="tr-TR" dirty="0" smtClean="0">
                <a:solidFill>
                  <a:schemeClr val="tx1"/>
                </a:solidFill>
                <a:latin typeface="Times New Roman" pitchFamily="18" charset="0"/>
                <a:cs typeface="Times New Roman" pitchFamily="18" charset="0"/>
              </a:rPr>
              <a:t>Öfkeli </a:t>
            </a:r>
            <a:r>
              <a:rPr lang="tr-TR" dirty="0">
                <a:solidFill>
                  <a:schemeClr val="tx1"/>
                </a:solidFill>
                <a:latin typeface="Times New Roman" pitchFamily="18" charset="0"/>
                <a:cs typeface="Times New Roman" pitchFamily="18" charset="0"/>
              </a:rPr>
              <a:t>olarak algılanma korkusu,</a:t>
            </a:r>
          </a:p>
          <a:p>
            <a:r>
              <a:rPr lang="tr-TR" dirty="0">
                <a:solidFill>
                  <a:schemeClr val="tx1"/>
                </a:solidFill>
                <a:latin typeface="Times New Roman" pitchFamily="18" charset="0"/>
                <a:cs typeface="Times New Roman" pitchFamily="18" charset="0"/>
              </a:rPr>
              <a:t>Ç</a:t>
            </a:r>
            <a:r>
              <a:rPr lang="tr-TR" dirty="0" smtClean="0">
                <a:solidFill>
                  <a:schemeClr val="tx1"/>
                </a:solidFill>
                <a:latin typeface="Times New Roman" pitchFamily="18" charset="0"/>
                <a:cs typeface="Times New Roman" pitchFamily="18" charset="0"/>
              </a:rPr>
              <a:t>ocuğumuzun öfkelenebileceği </a:t>
            </a:r>
            <a:r>
              <a:rPr lang="tr-TR" dirty="0">
                <a:solidFill>
                  <a:schemeClr val="tx1"/>
                </a:solidFill>
                <a:latin typeface="Times New Roman" pitchFamily="18" charset="0"/>
                <a:cs typeface="Times New Roman" pitchFamily="18" charset="0"/>
              </a:rPr>
              <a:t>düşüncesi</a:t>
            </a:r>
            <a:r>
              <a:rPr lang="tr-TR" dirty="0" smtClean="0">
                <a:solidFill>
                  <a:schemeClr val="tx1"/>
                </a:solidFill>
                <a:latin typeface="Times New Roman" pitchFamily="18" charset="0"/>
                <a:cs typeface="Times New Roman" pitchFamily="18" charset="0"/>
              </a:rPr>
              <a:t>, </a:t>
            </a:r>
            <a:r>
              <a:rPr lang="tr-TR" dirty="0" err="1" smtClean="0">
                <a:solidFill>
                  <a:schemeClr val="tx1"/>
                </a:solidFill>
                <a:latin typeface="Times New Roman" pitchFamily="18" charset="0"/>
                <a:cs typeface="Times New Roman" pitchFamily="18" charset="0"/>
              </a:rPr>
              <a:t>v.b</a:t>
            </a:r>
            <a:r>
              <a:rPr lang="tr-TR" dirty="0" smtClean="0">
                <a:solidFill>
                  <a:schemeClr val="tx1"/>
                </a:solidFill>
                <a:latin typeface="Times New Roman" pitchFamily="18" charset="0"/>
                <a:cs typeface="Times New Roman" pitchFamily="18" charset="0"/>
              </a:rPr>
              <a:t>.</a:t>
            </a:r>
          </a:p>
          <a:p>
            <a:pPr marL="68580" indent="0">
              <a:buNone/>
            </a:pPr>
            <a:endParaRPr lang="tr-TR" dirty="0"/>
          </a:p>
          <a:p>
            <a:pPr marL="68580" indent="0">
              <a:buNone/>
            </a:pPr>
            <a:endParaRPr lang="tr-TR" dirty="0"/>
          </a:p>
          <a:p>
            <a:endParaRPr lang="tr-TR" dirty="0"/>
          </a:p>
        </p:txBody>
      </p:sp>
    </p:spTree>
    <p:extLst>
      <p:ext uri="{BB962C8B-B14F-4D97-AF65-F5344CB8AC3E}">
        <p14:creationId xmlns:p14="http://schemas.microsoft.com/office/powerpoint/2010/main" val="175246016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Başlık 1"/>
          <p:cNvSpPr>
            <a:spLocks noGrp="1"/>
          </p:cNvSpPr>
          <p:nvPr>
            <p:ph type="title"/>
          </p:nvPr>
        </p:nvSpPr>
        <p:spPr/>
        <p:txBody>
          <a:bodyPr>
            <a:normAutofit fontScale="90000"/>
          </a:bodyPr>
          <a:lstStyle/>
          <a:p>
            <a:pPr algn="ctr"/>
            <a:r>
              <a:rPr lang="tr-TR" dirty="0" smtClean="0">
                <a:solidFill>
                  <a:schemeClr val="accent1">
                    <a:lumMod val="50000"/>
                  </a:schemeClr>
                </a:solidFill>
                <a:latin typeface="Times New Roman" pitchFamily="18" charset="0"/>
                <a:cs typeface="Times New Roman" pitchFamily="18" charset="0"/>
              </a:rPr>
              <a:t/>
            </a:r>
            <a:br>
              <a:rPr lang="tr-TR" dirty="0" smtClean="0">
                <a:solidFill>
                  <a:schemeClr val="accent1">
                    <a:lumMod val="50000"/>
                  </a:schemeClr>
                </a:solidFill>
                <a:latin typeface="Times New Roman" pitchFamily="18" charset="0"/>
                <a:cs typeface="Times New Roman" pitchFamily="18" charset="0"/>
              </a:rPr>
            </a:br>
            <a:r>
              <a:rPr lang="tr-TR" dirty="0" smtClean="0">
                <a:solidFill>
                  <a:schemeClr val="accent1">
                    <a:lumMod val="50000"/>
                  </a:schemeClr>
                </a:solidFill>
                <a:latin typeface="Times New Roman" pitchFamily="18" charset="0"/>
                <a:cs typeface="Times New Roman" pitchFamily="18" charset="0"/>
              </a:rPr>
              <a:t/>
            </a:r>
            <a:br>
              <a:rPr lang="tr-TR" dirty="0" smtClean="0">
                <a:solidFill>
                  <a:schemeClr val="accent1">
                    <a:lumMod val="50000"/>
                  </a:schemeClr>
                </a:solidFill>
                <a:latin typeface="Times New Roman" pitchFamily="18" charset="0"/>
                <a:cs typeface="Times New Roman" pitchFamily="18" charset="0"/>
              </a:rPr>
            </a:br>
            <a:r>
              <a:rPr lang="tr-TR" dirty="0">
                <a:solidFill>
                  <a:schemeClr val="accent1">
                    <a:lumMod val="50000"/>
                  </a:schemeClr>
                </a:solidFill>
                <a:latin typeface="Times New Roman" pitchFamily="18" charset="0"/>
                <a:cs typeface="Times New Roman" pitchFamily="18" charset="0"/>
              </a:rPr>
              <a:t/>
            </a:r>
            <a:br>
              <a:rPr lang="tr-TR" dirty="0">
                <a:solidFill>
                  <a:schemeClr val="accent1">
                    <a:lumMod val="50000"/>
                  </a:schemeClr>
                </a:solidFill>
                <a:latin typeface="Times New Roman" pitchFamily="18" charset="0"/>
                <a:cs typeface="Times New Roman" pitchFamily="18" charset="0"/>
              </a:rPr>
            </a:br>
            <a:r>
              <a:rPr lang="tr-TR" dirty="0" smtClean="0">
                <a:solidFill>
                  <a:schemeClr val="accent1">
                    <a:lumMod val="50000"/>
                  </a:schemeClr>
                </a:solidFill>
                <a:latin typeface="Times New Roman" pitchFamily="18" charset="0"/>
                <a:cs typeface="Times New Roman" pitchFamily="18" charset="0"/>
              </a:rPr>
              <a:t/>
            </a:r>
            <a:br>
              <a:rPr lang="tr-TR" dirty="0" smtClean="0">
                <a:solidFill>
                  <a:schemeClr val="accent1">
                    <a:lumMod val="50000"/>
                  </a:schemeClr>
                </a:solidFill>
                <a:latin typeface="Times New Roman" pitchFamily="18" charset="0"/>
                <a:cs typeface="Times New Roman" pitchFamily="18" charset="0"/>
              </a:rPr>
            </a:br>
            <a:r>
              <a:rPr lang="tr-TR" dirty="0">
                <a:solidFill>
                  <a:schemeClr val="accent1">
                    <a:lumMod val="50000"/>
                  </a:schemeClr>
                </a:solidFill>
                <a:latin typeface="Times New Roman" pitchFamily="18" charset="0"/>
                <a:cs typeface="Times New Roman" pitchFamily="18" charset="0"/>
              </a:rPr>
              <a:t/>
            </a:r>
            <a:br>
              <a:rPr lang="tr-TR" dirty="0">
                <a:solidFill>
                  <a:schemeClr val="accent1">
                    <a:lumMod val="50000"/>
                  </a:schemeClr>
                </a:solidFill>
                <a:latin typeface="Times New Roman" pitchFamily="18" charset="0"/>
                <a:cs typeface="Times New Roman" pitchFamily="18" charset="0"/>
              </a:rPr>
            </a:br>
            <a:r>
              <a:rPr lang="tr-TR" dirty="0" smtClean="0">
                <a:solidFill>
                  <a:schemeClr val="accent1">
                    <a:lumMod val="50000"/>
                  </a:schemeClr>
                </a:solidFill>
                <a:latin typeface="Times New Roman" pitchFamily="18" charset="0"/>
                <a:cs typeface="Times New Roman" pitchFamily="18" charset="0"/>
              </a:rPr>
              <a:t/>
            </a:r>
            <a:br>
              <a:rPr lang="tr-TR" dirty="0" smtClean="0">
                <a:solidFill>
                  <a:schemeClr val="accent1">
                    <a:lumMod val="50000"/>
                  </a:schemeClr>
                </a:solidFill>
                <a:latin typeface="Times New Roman" pitchFamily="18" charset="0"/>
                <a:cs typeface="Times New Roman" pitchFamily="18" charset="0"/>
              </a:rPr>
            </a:br>
            <a:r>
              <a:rPr lang="tr-TR" dirty="0">
                <a:solidFill>
                  <a:schemeClr val="accent1">
                    <a:lumMod val="50000"/>
                  </a:schemeClr>
                </a:solidFill>
                <a:latin typeface="Times New Roman" pitchFamily="18" charset="0"/>
                <a:cs typeface="Times New Roman" pitchFamily="18" charset="0"/>
              </a:rPr>
              <a:t/>
            </a:r>
            <a:br>
              <a:rPr lang="tr-TR" dirty="0">
                <a:solidFill>
                  <a:schemeClr val="accent1">
                    <a:lumMod val="50000"/>
                  </a:schemeClr>
                </a:solidFill>
                <a:latin typeface="Times New Roman" pitchFamily="18" charset="0"/>
                <a:cs typeface="Times New Roman" pitchFamily="18" charset="0"/>
              </a:rPr>
            </a:br>
            <a:r>
              <a:rPr lang="tr-TR" dirty="0" smtClean="0">
                <a:solidFill>
                  <a:schemeClr val="accent1">
                    <a:lumMod val="50000"/>
                  </a:schemeClr>
                </a:solidFill>
                <a:latin typeface="Times New Roman" pitchFamily="18" charset="0"/>
                <a:cs typeface="Times New Roman" pitchFamily="18" charset="0"/>
              </a:rPr>
              <a:t/>
            </a:r>
            <a:br>
              <a:rPr lang="tr-TR" dirty="0" smtClean="0">
                <a:solidFill>
                  <a:schemeClr val="accent1">
                    <a:lumMod val="50000"/>
                  </a:schemeClr>
                </a:solidFill>
                <a:latin typeface="Times New Roman" pitchFamily="18" charset="0"/>
                <a:cs typeface="Times New Roman" pitchFamily="18" charset="0"/>
              </a:rPr>
            </a:br>
            <a:r>
              <a:rPr lang="tr-TR" dirty="0">
                <a:solidFill>
                  <a:schemeClr val="accent1">
                    <a:lumMod val="50000"/>
                  </a:schemeClr>
                </a:solidFill>
                <a:latin typeface="Times New Roman" pitchFamily="18" charset="0"/>
                <a:cs typeface="Times New Roman" pitchFamily="18" charset="0"/>
              </a:rPr>
              <a:t/>
            </a:r>
            <a:br>
              <a:rPr lang="tr-TR" dirty="0">
                <a:solidFill>
                  <a:schemeClr val="accent1">
                    <a:lumMod val="50000"/>
                  </a:schemeClr>
                </a:solidFill>
                <a:latin typeface="Times New Roman" pitchFamily="18" charset="0"/>
                <a:cs typeface="Times New Roman" pitchFamily="18" charset="0"/>
              </a:rPr>
            </a:br>
            <a:r>
              <a:rPr lang="tr-TR" dirty="0" smtClean="0">
                <a:solidFill>
                  <a:schemeClr val="accent1">
                    <a:lumMod val="50000"/>
                  </a:schemeClr>
                </a:solidFill>
                <a:latin typeface="Times New Roman" pitchFamily="18" charset="0"/>
                <a:cs typeface="Times New Roman" pitchFamily="18" charset="0"/>
              </a:rPr>
              <a:t/>
            </a:r>
            <a:br>
              <a:rPr lang="tr-TR" dirty="0" smtClean="0">
                <a:solidFill>
                  <a:schemeClr val="accent1">
                    <a:lumMod val="50000"/>
                  </a:schemeClr>
                </a:solidFill>
                <a:latin typeface="Times New Roman" pitchFamily="18" charset="0"/>
                <a:cs typeface="Times New Roman" pitchFamily="18" charset="0"/>
              </a:rPr>
            </a:br>
            <a:r>
              <a:rPr lang="tr-TR" dirty="0" smtClean="0">
                <a:solidFill>
                  <a:schemeClr val="accent1">
                    <a:lumMod val="50000"/>
                  </a:schemeClr>
                </a:solidFill>
                <a:latin typeface="Times New Roman" pitchFamily="18" charset="0"/>
                <a:cs typeface="Times New Roman" pitchFamily="18" charset="0"/>
              </a:rPr>
              <a:t/>
            </a:r>
            <a:br>
              <a:rPr lang="tr-TR" dirty="0" smtClean="0">
                <a:solidFill>
                  <a:schemeClr val="accent1">
                    <a:lumMod val="50000"/>
                  </a:schemeClr>
                </a:solidFill>
                <a:latin typeface="Times New Roman" pitchFamily="18" charset="0"/>
                <a:cs typeface="Times New Roman" pitchFamily="18" charset="0"/>
              </a:rPr>
            </a:br>
            <a:r>
              <a:rPr lang="tr-TR" dirty="0">
                <a:solidFill>
                  <a:schemeClr val="accent1">
                    <a:lumMod val="50000"/>
                  </a:schemeClr>
                </a:solidFill>
                <a:latin typeface="Times New Roman" pitchFamily="18" charset="0"/>
                <a:cs typeface="Times New Roman" pitchFamily="18" charset="0"/>
              </a:rPr>
              <a:t/>
            </a:r>
            <a:br>
              <a:rPr lang="tr-TR" dirty="0">
                <a:solidFill>
                  <a:schemeClr val="accent1">
                    <a:lumMod val="50000"/>
                  </a:schemeClr>
                </a:solidFill>
                <a:latin typeface="Times New Roman" pitchFamily="18" charset="0"/>
                <a:cs typeface="Times New Roman" pitchFamily="18" charset="0"/>
              </a:rPr>
            </a:br>
            <a:r>
              <a:rPr lang="tr-TR" dirty="0" smtClean="0">
                <a:solidFill>
                  <a:schemeClr val="accent1">
                    <a:lumMod val="50000"/>
                  </a:schemeClr>
                </a:solidFill>
                <a:latin typeface="Times New Roman" pitchFamily="18" charset="0"/>
                <a:cs typeface="Times New Roman" pitchFamily="18" charset="0"/>
              </a:rPr>
              <a:t/>
            </a:r>
            <a:br>
              <a:rPr lang="tr-TR" dirty="0" smtClean="0">
                <a:solidFill>
                  <a:schemeClr val="accent1">
                    <a:lumMod val="50000"/>
                  </a:schemeClr>
                </a:solidFill>
                <a:latin typeface="Times New Roman" pitchFamily="18" charset="0"/>
                <a:cs typeface="Times New Roman" pitchFamily="18" charset="0"/>
              </a:rPr>
            </a:br>
            <a:r>
              <a:rPr lang="tr-TR" dirty="0">
                <a:solidFill>
                  <a:schemeClr val="accent1">
                    <a:lumMod val="50000"/>
                  </a:schemeClr>
                </a:solidFill>
                <a:latin typeface="Times New Roman" pitchFamily="18" charset="0"/>
                <a:cs typeface="Times New Roman" pitchFamily="18" charset="0"/>
              </a:rPr>
              <a:t/>
            </a:r>
            <a:br>
              <a:rPr lang="tr-TR" dirty="0">
                <a:solidFill>
                  <a:schemeClr val="accent1">
                    <a:lumMod val="50000"/>
                  </a:schemeClr>
                </a:solidFill>
                <a:latin typeface="Times New Roman" pitchFamily="18" charset="0"/>
                <a:cs typeface="Times New Roman" pitchFamily="18" charset="0"/>
              </a:rPr>
            </a:br>
            <a:r>
              <a:rPr lang="tr-TR" dirty="0" smtClean="0">
                <a:solidFill>
                  <a:schemeClr val="accent1">
                    <a:lumMod val="50000"/>
                  </a:schemeClr>
                </a:solidFill>
                <a:latin typeface="Times New Roman" pitchFamily="18" charset="0"/>
                <a:cs typeface="Times New Roman" pitchFamily="18" charset="0"/>
              </a:rPr>
              <a:t/>
            </a:r>
            <a:br>
              <a:rPr lang="tr-TR" dirty="0" smtClean="0">
                <a:solidFill>
                  <a:schemeClr val="accent1">
                    <a:lumMod val="50000"/>
                  </a:schemeClr>
                </a:solidFill>
                <a:latin typeface="Times New Roman" pitchFamily="18" charset="0"/>
                <a:cs typeface="Times New Roman" pitchFamily="18" charset="0"/>
              </a:rPr>
            </a:br>
            <a:r>
              <a:rPr lang="tr-TR" dirty="0">
                <a:solidFill>
                  <a:schemeClr val="accent1">
                    <a:lumMod val="50000"/>
                  </a:schemeClr>
                </a:solidFill>
                <a:latin typeface="Times New Roman" pitchFamily="18" charset="0"/>
                <a:cs typeface="Times New Roman" pitchFamily="18" charset="0"/>
              </a:rPr>
              <a:t/>
            </a:r>
            <a:br>
              <a:rPr lang="tr-TR" dirty="0">
                <a:solidFill>
                  <a:schemeClr val="accent1">
                    <a:lumMod val="50000"/>
                  </a:schemeClr>
                </a:solidFill>
                <a:latin typeface="Times New Roman" pitchFamily="18" charset="0"/>
                <a:cs typeface="Times New Roman" pitchFamily="18" charset="0"/>
              </a:rPr>
            </a:br>
            <a:r>
              <a:rPr lang="tr-TR" dirty="0" smtClean="0">
                <a:solidFill>
                  <a:schemeClr val="accent1">
                    <a:lumMod val="50000"/>
                  </a:schemeClr>
                </a:solidFill>
                <a:latin typeface="Times New Roman" pitchFamily="18" charset="0"/>
                <a:cs typeface="Times New Roman" pitchFamily="18" charset="0"/>
              </a:rPr>
              <a:t/>
            </a:r>
            <a:br>
              <a:rPr lang="tr-TR" dirty="0" smtClean="0">
                <a:solidFill>
                  <a:schemeClr val="accent1">
                    <a:lumMod val="50000"/>
                  </a:schemeClr>
                </a:solidFill>
                <a:latin typeface="Times New Roman" pitchFamily="18" charset="0"/>
                <a:cs typeface="Times New Roman" pitchFamily="18" charset="0"/>
              </a:rPr>
            </a:br>
            <a:r>
              <a:rPr lang="tr-TR" dirty="0">
                <a:solidFill>
                  <a:schemeClr val="accent1">
                    <a:lumMod val="50000"/>
                  </a:schemeClr>
                </a:solidFill>
                <a:latin typeface="Times New Roman" pitchFamily="18" charset="0"/>
                <a:cs typeface="Times New Roman" pitchFamily="18" charset="0"/>
              </a:rPr>
              <a:t/>
            </a:r>
            <a:br>
              <a:rPr lang="tr-TR" dirty="0">
                <a:solidFill>
                  <a:schemeClr val="accent1">
                    <a:lumMod val="50000"/>
                  </a:schemeClr>
                </a:solidFill>
                <a:latin typeface="Times New Roman" pitchFamily="18" charset="0"/>
                <a:cs typeface="Times New Roman" pitchFamily="18" charset="0"/>
              </a:rPr>
            </a:br>
            <a:r>
              <a:rPr lang="tr-TR" dirty="0" smtClean="0">
                <a:solidFill>
                  <a:schemeClr val="accent1">
                    <a:lumMod val="50000"/>
                  </a:schemeClr>
                </a:solidFill>
                <a:latin typeface="Times New Roman" pitchFamily="18" charset="0"/>
                <a:cs typeface="Times New Roman" pitchFamily="18" charset="0"/>
              </a:rPr>
              <a:t/>
            </a:r>
            <a:br>
              <a:rPr lang="tr-TR" dirty="0" smtClean="0">
                <a:solidFill>
                  <a:schemeClr val="accent1">
                    <a:lumMod val="50000"/>
                  </a:schemeClr>
                </a:solidFill>
                <a:latin typeface="Times New Roman" pitchFamily="18" charset="0"/>
                <a:cs typeface="Times New Roman" pitchFamily="18" charset="0"/>
              </a:rPr>
            </a:br>
            <a:r>
              <a:rPr lang="tr-TR" dirty="0">
                <a:solidFill>
                  <a:schemeClr val="accent1">
                    <a:lumMod val="50000"/>
                  </a:schemeClr>
                </a:solidFill>
                <a:latin typeface="Times New Roman" pitchFamily="18" charset="0"/>
                <a:cs typeface="Times New Roman" pitchFamily="18" charset="0"/>
              </a:rPr>
              <a:t/>
            </a:r>
            <a:br>
              <a:rPr lang="tr-TR" dirty="0">
                <a:solidFill>
                  <a:schemeClr val="accent1">
                    <a:lumMod val="50000"/>
                  </a:schemeClr>
                </a:solidFill>
                <a:latin typeface="Times New Roman" pitchFamily="18" charset="0"/>
                <a:cs typeface="Times New Roman" pitchFamily="18" charset="0"/>
              </a:rPr>
            </a:br>
            <a:r>
              <a:rPr lang="tr-TR" dirty="0" smtClean="0">
                <a:solidFill>
                  <a:schemeClr val="accent1">
                    <a:lumMod val="50000"/>
                  </a:schemeClr>
                </a:solidFill>
                <a:latin typeface="Times New Roman" pitchFamily="18" charset="0"/>
                <a:cs typeface="Times New Roman" pitchFamily="18" charset="0"/>
              </a:rPr>
              <a:t/>
            </a:r>
            <a:br>
              <a:rPr lang="tr-TR" dirty="0" smtClean="0">
                <a:solidFill>
                  <a:schemeClr val="accent1">
                    <a:lumMod val="50000"/>
                  </a:schemeClr>
                </a:solidFill>
                <a:latin typeface="Times New Roman" pitchFamily="18" charset="0"/>
                <a:cs typeface="Times New Roman" pitchFamily="18" charset="0"/>
              </a:rPr>
            </a:br>
            <a:r>
              <a:rPr lang="tr-TR" dirty="0">
                <a:solidFill>
                  <a:schemeClr val="accent1">
                    <a:lumMod val="50000"/>
                  </a:schemeClr>
                </a:solidFill>
                <a:latin typeface="Times New Roman" pitchFamily="18" charset="0"/>
                <a:cs typeface="Times New Roman" pitchFamily="18" charset="0"/>
              </a:rPr>
              <a:t/>
            </a:r>
            <a:br>
              <a:rPr lang="tr-TR" dirty="0">
                <a:solidFill>
                  <a:schemeClr val="accent1">
                    <a:lumMod val="50000"/>
                  </a:schemeClr>
                </a:solidFill>
                <a:latin typeface="Times New Roman" pitchFamily="18" charset="0"/>
                <a:cs typeface="Times New Roman" pitchFamily="18" charset="0"/>
              </a:rPr>
            </a:br>
            <a:r>
              <a:rPr lang="tr-TR" dirty="0" smtClean="0">
                <a:solidFill>
                  <a:schemeClr val="accent1">
                    <a:lumMod val="50000"/>
                  </a:schemeClr>
                </a:solidFill>
                <a:latin typeface="Times New Roman" pitchFamily="18" charset="0"/>
                <a:cs typeface="Times New Roman" pitchFamily="18" charset="0"/>
              </a:rPr>
              <a:t/>
            </a:r>
            <a:br>
              <a:rPr lang="tr-TR" dirty="0" smtClean="0">
                <a:solidFill>
                  <a:schemeClr val="accent1">
                    <a:lumMod val="50000"/>
                  </a:schemeClr>
                </a:solidFill>
                <a:latin typeface="Times New Roman" pitchFamily="18" charset="0"/>
                <a:cs typeface="Times New Roman" pitchFamily="18" charset="0"/>
              </a:rPr>
            </a:br>
            <a:r>
              <a:rPr lang="tr-TR" dirty="0" smtClean="0">
                <a:solidFill>
                  <a:schemeClr val="accent1">
                    <a:lumMod val="50000"/>
                  </a:schemeClr>
                </a:solidFill>
                <a:latin typeface="Times New Roman" pitchFamily="18" charset="0"/>
                <a:cs typeface="Times New Roman" pitchFamily="18" charset="0"/>
              </a:rPr>
              <a:t/>
            </a:r>
            <a:br>
              <a:rPr lang="tr-TR" dirty="0" smtClean="0">
                <a:solidFill>
                  <a:schemeClr val="accent1">
                    <a:lumMod val="50000"/>
                  </a:schemeClr>
                </a:solidFill>
                <a:latin typeface="Times New Roman" pitchFamily="18" charset="0"/>
                <a:cs typeface="Times New Roman" pitchFamily="18" charset="0"/>
              </a:rPr>
            </a:br>
            <a:r>
              <a:rPr lang="tr-TR" dirty="0">
                <a:solidFill>
                  <a:schemeClr val="accent1">
                    <a:lumMod val="50000"/>
                  </a:schemeClr>
                </a:solidFill>
                <a:latin typeface="Times New Roman" pitchFamily="18" charset="0"/>
                <a:cs typeface="Times New Roman" pitchFamily="18" charset="0"/>
              </a:rPr>
              <a:t/>
            </a:r>
            <a:br>
              <a:rPr lang="tr-TR" dirty="0">
                <a:solidFill>
                  <a:schemeClr val="accent1">
                    <a:lumMod val="50000"/>
                  </a:schemeClr>
                </a:solidFill>
                <a:latin typeface="Times New Roman" pitchFamily="18" charset="0"/>
                <a:cs typeface="Times New Roman" pitchFamily="18" charset="0"/>
              </a:rPr>
            </a:br>
            <a:r>
              <a:rPr lang="tr-TR" dirty="0" smtClean="0">
                <a:solidFill>
                  <a:schemeClr val="accent1">
                    <a:lumMod val="50000"/>
                  </a:schemeClr>
                </a:solidFill>
                <a:latin typeface="Times New Roman" pitchFamily="18" charset="0"/>
                <a:cs typeface="Times New Roman" pitchFamily="18" charset="0"/>
              </a:rPr>
              <a:t/>
            </a:r>
            <a:br>
              <a:rPr lang="tr-TR" dirty="0" smtClean="0">
                <a:solidFill>
                  <a:schemeClr val="accent1">
                    <a:lumMod val="50000"/>
                  </a:schemeClr>
                </a:solidFill>
                <a:latin typeface="Times New Roman" pitchFamily="18" charset="0"/>
                <a:cs typeface="Times New Roman" pitchFamily="18" charset="0"/>
              </a:rPr>
            </a:br>
            <a:r>
              <a:rPr lang="tr-TR" dirty="0">
                <a:solidFill>
                  <a:schemeClr val="accent1">
                    <a:lumMod val="50000"/>
                  </a:schemeClr>
                </a:solidFill>
                <a:latin typeface="Times New Roman" pitchFamily="18" charset="0"/>
                <a:cs typeface="Times New Roman" pitchFamily="18" charset="0"/>
              </a:rPr>
              <a:t/>
            </a:r>
            <a:br>
              <a:rPr lang="tr-TR" dirty="0">
                <a:solidFill>
                  <a:schemeClr val="accent1">
                    <a:lumMod val="50000"/>
                  </a:schemeClr>
                </a:solidFill>
                <a:latin typeface="Times New Roman" pitchFamily="18" charset="0"/>
                <a:cs typeface="Times New Roman" pitchFamily="18" charset="0"/>
              </a:rPr>
            </a:br>
            <a:r>
              <a:rPr lang="tr-TR" dirty="0" smtClean="0">
                <a:solidFill>
                  <a:schemeClr val="accent1">
                    <a:lumMod val="50000"/>
                  </a:schemeClr>
                </a:solidFill>
                <a:latin typeface="Times New Roman" pitchFamily="18" charset="0"/>
                <a:cs typeface="Times New Roman" pitchFamily="18" charset="0"/>
              </a:rPr>
              <a:t/>
            </a:r>
            <a:br>
              <a:rPr lang="tr-TR" dirty="0" smtClean="0">
                <a:solidFill>
                  <a:schemeClr val="accent1">
                    <a:lumMod val="50000"/>
                  </a:schemeClr>
                </a:solidFill>
                <a:latin typeface="Times New Roman" pitchFamily="18" charset="0"/>
                <a:cs typeface="Times New Roman" pitchFamily="18" charset="0"/>
              </a:rPr>
            </a:br>
            <a:r>
              <a:rPr lang="tr-TR" dirty="0">
                <a:solidFill>
                  <a:schemeClr val="accent1">
                    <a:lumMod val="50000"/>
                  </a:schemeClr>
                </a:solidFill>
                <a:latin typeface="Times New Roman" pitchFamily="18" charset="0"/>
                <a:cs typeface="Times New Roman" pitchFamily="18" charset="0"/>
              </a:rPr>
              <a:t/>
            </a:r>
            <a:br>
              <a:rPr lang="tr-TR" dirty="0">
                <a:solidFill>
                  <a:schemeClr val="accent1">
                    <a:lumMod val="50000"/>
                  </a:schemeClr>
                </a:solidFill>
                <a:latin typeface="Times New Roman" pitchFamily="18" charset="0"/>
                <a:cs typeface="Times New Roman" pitchFamily="18" charset="0"/>
              </a:rPr>
            </a:br>
            <a:r>
              <a:rPr lang="tr-TR" dirty="0" smtClean="0">
                <a:solidFill>
                  <a:schemeClr val="accent1">
                    <a:lumMod val="50000"/>
                  </a:schemeClr>
                </a:solidFill>
                <a:latin typeface="Times New Roman" pitchFamily="18" charset="0"/>
                <a:cs typeface="Times New Roman" pitchFamily="18" charset="0"/>
              </a:rPr>
              <a:t/>
            </a:r>
            <a:br>
              <a:rPr lang="tr-TR" dirty="0" smtClean="0">
                <a:solidFill>
                  <a:schemeClr val="accent1">
                    <a:lumMod val="50000"/>
                  </a:schemeClr>
                </a:solidFill>
                <a:latin typeface="Times New Roman" pitchFamily="18" charset="0"/>
                <a:cs typeface="Times New Roman" pitchFamily="18" charset="0"/>
              </a:rPr>
            </a:br>
            <a:r>
              <a:rPr lang="tr-TR" dirty="0">
                <a:solidFill>
                  <a:schemeClr val="accent1">
                    <a:lumMod val="50000"/>
                  </a:schemeClr>
                </a:solidFill>
                <a:latin typeface="Times New Roman" pitchFamily="18" charset="0"/>
                <a:cs typeface="Times New Roman" pitchFamily="18" charset="0"/>
              </a:rPr>
              <a:t/>
            </a:r>
            <a:br>
              <a:rPr lang="tr-TR" dirty="0">
                <a:solidFill>
                  <a:schemeClr val="accent1">
                    <a:lumMod val="50000"/>
                  </a:schemeClr>
                </a:solidFill>
                <a:latin typeface="Times New Roman" pitchFamily="18" charset="0"/>
                <a:cs typeface="Times New Roman" pitchFamily="18" charset="0"/>
              </a:rPr>
            </a:br>
            <a:r>
              <a:rPr lang="tr-TR" dirty="0" smtClean="0">
                <a:solidFill>
                  <a:schemeClr val="accent1">
                    <a:lumMod val="50000"/>
                  </a:schemeClr>
                </a:solidFill>
                <a:latin typeface="Times New Roman" pitchFamily="18" charset="0"/>
                <a:cs typeface="Times New Roman" pitchFamily="18" charset="0"/>
              </a:rPr>
              <a:t/>
            </a:r>
            <a:br>
              <a:rPr lang="tr-TR" dirty="0" smtClean="0">
                <a:solidFill>
                  <a:schemeClr val="accent1">
                    <a:lumMod val="50000"/>
                  </a:schemeClr>
                </a:solidFill>
                <a:latin typeface="Times New Roman" pitchFamily="18" charset="0"/>
                <a:cs typeface="Times New Roman" pitchFamily="18" charset="0"/>
              </a:rPr>
            </a:br>
            <a:r>
              <a:rPr lang="tr-TR" dirty="0">
                <a:solidFill>
                  <a:schemeClr val="accent1">
                    <a:lumMod val="50000"/>
                  </a:schemeClr>
                </a:solidFill>
                <a:latin typeface="Times New Roman" pitchFamily="18" charset="0"/>
                <a:cs typeface="Times New Roman" pitchFamily="18" charset="0"/>
              </a:rPr>
              <a:t/>
            </a:r>
            <a:br>
              <a:rPr lang="tr-TR" dirty="0">
                <a:solidFill>
                  <a:schemeClr val="accent1">
                    <a:lumMod val="50000"/>
                  </a:schemeClr>
                </a:solidFill>
                <a:latin typeface="Times New Roman" pitchFamily="18" charset="0"/>
                <a:cs typeface="Times New Roman" pitchFamily="18" charset="0"/>
              </a:rPr>
            </a:br>
            <a:r>
              <a:rPr lang="tr-TR" dirty="0" smtClean="0">
                <a:solidFill>
                  <a:schemeClr val="accent1">
                    <a:lumMod val="50000"/>
                  </a:schemeClr>
                </a:solidFill>
                <a:latin typeface="Times New Roman" pitchFamily="18" charset="0"/>
                <a:cs typeface="Times New Roman" pitchFamily="18" charset="0"/>
              </a:rPr>
              <a:t/>
            </a:r>
            <a:br>
              <a:rPr lang="tr-TR" dirty="0" smtClean="0">
                <a:solidFill>
                  <a:schemeClr val="accent1">
                    <a:lumMod val="50000"/>
                  </a:schemeClr>
                </a:solidFill>
                <a:latin typeface="Times New Roman" pitchFamily="18" charset="0"/>
                <a:cs typeface="Times New Roman" pitchFamily="18" charset="0"/>
              </a:rPr>
            </a:br>
            <a:r>
              <a:rPr lang="tr-TR" dirty="0">
                <a:solidFill>
                  <a:schemeClr val="accent1">
                    <a:lumMod val="50000"/>
                  </a:schemeClr>
                </a:solidFill>
                <a:latin typeface="Times New Roman" pitchFamily="18" charset="0"/>
                <a:cs typeface="Times New Roman" pitchFamily="18" charset="0"/>
              </a:rPr>
              <a:t/>
            </a:r>
            <a:br>
              <a:rPr lang="tr-TR" dirty="0">
                <a:solidFill>
                  <a:schemeClr val="accent1">
                    <a:lumMod val="50000"/>
                  </a:schemeClr>
                </a:solidFill>
                <a:latin typeface="Times New Roman" pitchFamily="18" charset="0"/>
                <a:cs typeface="Times New Roman" pitchFamily="18" charset="0"/>
              </a:rPr>
            </a:br>
            <a:r>
              <a:rPr lang="tr-TR" dirty="0" smtClean="0">
                <a:solidFill>
                  <a:schemeClr val="accent1">
                    <a:lumMod val="50000"/>
                  </a:schemeClr>
                </a:solidFill>
                <a:latin typeface="Times New Roman" pitchFamily="18" charset="0"/>
                <a:cs typeface="Times New Roman" pitchFamily="18" charset="0"/>
              </a:rPr>
              <a:t/>
            </a:r>
            <a:br>
              <a:rPr lang="tr-TR" dirty="0" smtClean="0">
                <a:solidFill>
                  <a:schemeClr val="accent1">
                    <a:lumMod val="50000"/>
                  </a:schemeClr>
                </a:solidFill>
                <a:latin typeface="Times New Roman" pitchFamily="18" charset="0"/>
                <a:cs typeface="Times New Roman" pitchFamily="18" charset="0"/>
              </a:rPr>
            </a:br>
            <a:r>
              <a:rPr lang="tr-TR" dirty="0">
                <a:solidFill>
                  <a:schemeClr val="accent1">
                    <a:lumMod val="50000"/>
                  </a:schemeClr>
                </a:solidFill>
                <a:latin typeface="Times New Roman" pitchFamily="18" charset="0"/>
                <a:cs typeface="Times New Roman" pitchFamily="18" charset="0"/>
              </a:rPr>
              <a:t/>
            </a:r>
            <a:br>
              <a:rPr lang="tr-TR" dirty="0">
                <a:solidFill>
                  <a:schemeClr val="accent1">
                    <a:lumMod val="50000"/>
                  </a:schemeClr>
                </a:solidFill>
                <a:latin typeface="Times New Roman" pitchFamily="18" charset="0"/>
                <a:cs typeface="Times New Roman" pitchFamily="18" charset="0"/>
              </a:rPr>
            </a:br>
            <a:r>
              <a:rPr lang="tr-TR" dirty="0" smtClean="0">
                <a:solidFill>
                  <a:schemeClr val="accent1">
                    <a:lumMod val="50000"/>
                  </a:schemeClr>
                </a:solidFill>
                <a:latin typeface="Times New Roman" pitchFamily="18" charset="0"/>
                <a:cs typeface="Times New Roman" pitchFamily="18" charset="0"/>
              </a:rPr>
              <a:t>Sınır </a:t>
            </a:r>
            <a:r>
              <a:rPr lang="tr-TR" dirty="0">
                <a:solidFill>
                  <a:schemeClr val="accent1">
                    <a:lumMod val="50000"/>
                  </a:schemeClr>
                </a:solidFill>
                <a:latin typeface="Times New Roman" pitchFamily="18" charset="0"/>
                <a:cs typeface="Times New Roman" pitchFamily="18" charset="0"/>
              </a:rPr>
              <a:t>Koymayı Öğrenme/Öğretme!</a:t>
            </a:r>
            <a:br>
              <a:rPr lang="tr-TR" dirty="0">
                <a:solidFill>
                  <a:schemeClr val="accent1">
                    <a:lumMod val="50000"/>
                  </a:schemeClr>
                </a:solidFill>
                <a:latin typeface="Times New Roman" pitchFamily="18" charset="0"/>
                <a:cs typeface="Times New Roman" pitchFamily="18" charset="0"/>
              </a:rPr>
            </a:br>
            <a:endParaRPr lang="tr-TR" dirty="0">
              <a:solidFill>
                <a:schemeClr val="accent1">
                  <a:lumMod val="50000"/>
                </a:schemeClr>
              </a:solidFill>
              <a:latin typeface="Times New Roman" pitchFamily="18" charset="0"/>
              <a:cs typeface="Times New Roman" pitchFamily="18" charset="0"/>
            </a:endParaRPr>
          </a:p>
        </p:txBody>
      </p:sp>
      <p:sp>
        <p:nvSpPr>
          <p:cNvPr id="3" name="İçerik Yer Tutucusu 2"/>
          <p:cNvSpPr>
            <a:spLocks noGrp="1"/>
          </p:cNvSpPr>
          <p:nvPr>
            <p:ph idx="1"/>
          </p:nvPr>
        </p:nvSpPr>
        <p:spPr>
          <a:xfrm>
            <a:off x="539552" y="2323652"/>
            <a:ext cx="7776864" cy="3508977"/>
          </a:xfrm>
        </p:spPr>
        <p:txBody>
          <a:bodyPr>
            <a:normAutofit/>
          </a:bodyPr>
          <a:lstStyle/>
          <a:p>
            <a:r>
              <a:rPr lang="tr-TR" sz="3200" dirty="0" smtClean="0">
                <a:solidFill>
                  <a:schemeClr val="tx1"/>
                </a:solidFill>
                <a:latin typeface="Times New Roman" pitchFamily="18" charset="0"/>
                <a:cs typeface="Times New Roman" pitchFamily="18" charset="0"/>
              </a:rPr>
              <a:t>Açık </a:t>
            </a:r>
            <a:r>
              <a:rPr lang="tr-TR" sz="3200" dirty="0">
                <a:solidFill>
                  <a:schemeClr val="tx1"/>
                </a:solidFill>
                <a:latin typeface="Times New Roman" pitchFamily="18" charset="0"/>
                <a:cs typeface="Times New Roman" pitchFamily="18" charset="0"/>
              </a:rPr>
              <a:t>ve net ifade etme, 'hayır' demeyi </a:t>
            </a:r>
            <a:r>
              <a:rPr lang="tr-TR" sz="3200" dirty="0" smtClean="0">
                <a:solidFill>
                  <a:schemeClr val="tx1"/>
                </a:solidFill>
                <a:latin typeface="Times New Roman" pitchFamily="18" charset="0"/>
                <a:cs typeface="Times New Roman" pitchFamily="18" charset="0"/>
              </a:rPr>
              <a:t>öğrenme.</a:t>
            </a:r>
          </a:p>
          <a:p>
            <a:r>
              <a:rPr lang="tr-TR" sz="3200" dirty="0" smtClean="0">
                <a:solidFill>
                  <a:schemeClr val="tx1"/>
                </a:solidFill>
                <a:latin typeface="Times New Roman" pitchFamily="18" charset="0"/>
                <a:cs typeface="Times New Roman" pitchFamily="18" charset="0"/>
              </a:rPr>
              <a:t>Başkalarının </a:t>
            </a:r>
            <a:r>
              <a:rPr lang="tr-TR" sz="3200" dirty="0">
                <a:solidFill>
                  <a:schemeClr val="tx1"/>
                </a:solidFill>
                <a:latin typeface="Times New Roman" pitchFamily="18" charset="0"/>
                <a:cs typeface="Times New Roman" pitchFamily="18" charset="0"/>
              </a:rPr>
              <a:t>sınırlarına saygı duyma, aktif </a:t>
            </a:r>
            <a:r>
              <a:rPr lang="tr-TR" sz="3200" dirty="0" smtClean="0">
                <a:solidFill>
                  <a:schemeClr val="tx1"/>
                </a:solidFill>
                <a:latin typeface="Times New Roman" pitchFamily="18" charset="0"/>
                <a:cs typeface="Times New Roman" pitchFamily="18" charset="0"/>
              </a:rPr>
              <a:t>dinleme.</a:t>
            </a:r>
          </a:p>
          <a:p>
            <a:r>
              <a:rPr lang="tr-TR" sz="3200" dirty="0" smtClean="0">
                <a:solidFill>
                  <a:schemeClr val="tx1"/>
                </a:solidFill>
                <a:latin typeface="Times New Roman" pitchFamily="18" charset="0"/>
                <a:cs typeface="Times New Roman" pitchFamily="18" charset="0"/>
              </a:rPr>
              <a:t>Ebeveynlerin </a:t>
            </a:r>
            <a:r>
              <a:rPr lang="tr-TR" sz="3200" dirty="0" smtClean="0">
                <a:solidFill>
                  <a:schemeClr val="tx1"/>
                </a:solidFill>
                <a:latin typeface="Times New Roman" pitchFamily="18" charset="0"/>
                <a:cs typeface="Times New Roman" pitchFamily="18" charset="0"/>
              </a:rPr>
              <a:t>sınırları </a:t>
            </a:r>
            <a:r>
              <a:rPr lang="tr-TR" sz="3200" dirty="0">
                <a:solidFill>
                  <a:schemeClr val="tx1"/>
                </a:solidFill>
                <a:latin typeface="Times New Roman" pitchFamily="18" charset="0"/>
                <a:cs typeface="Times New Roman" pitchFamily="18" charset="0"/>
              </a:rPr>
              <a:t>nasıl </a:t>
            </a:r>
            <a:r>
              <a:rPr lang="tr-TR" sz="3200" dirty="0" smtClean="0">
                <a:solidFill>
                  <a:schemeClr val="tx1"/>
                </a:solidFill>
                <a:latin typeface="Times New Roman" pitchFamily="18" charset="0"/>
                <a:cs typeface="Times New Roman" pitchFamily="18" charset="0"/>
              </a:rPr>
              <a:t>uyguladığına dair rol model olması.</a:t>
            </a:r>
            <a:endParaRPr lang="tr-TR" sz="32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105984735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dirty="0"/>
          </a:p>
        </p:txBody>
      </p:sp>
      <p:sp>
        <p:nvSpPr>
          <p:cNvPr id="3" name="İçerik Yer Tutucusu 2"/>
          <p:cNvSpPr>
            <a:spLocks noGrp="1"/>
          </p:cNvSpPr>
          <p:nvPr>
            <p:ph idx="1"/>
          </p:nvPr>
        </p:nvSpPr>
        <p:spPr>
          <a:xfrm>
            <a:off x="683568" y="1988840"/>
            <a:ext cx="7776864" cy="3843789"/>
          </a:xfrm>
        </p:spPr>
        <p:txBody>
          <a:bodyPr>
            <a:normAutofit/>
          </a:bodyPr>
          <a:lstStyle/>
          <a:p>
            <a:pPr marL="0" indent="0">
              <a:buNone/>
            </a:pPr>
            <a:r>
              <a:rPr lang="tr-TR" sz="3600" dirty="0" smtClean="0">
                <a:latin typeface="Times New Roman" pitchFamily="18" charset="0"/>
                <a:cs typeface="Times New Roman" pitchFamily="18" charset="0"/>
              </a:rPr>
              <a:t>Sınırlarımız; </a:t>
            </a:r>
          </a:p>
          <a:p>
            <a:r>
              <a:rPr lang="tr-TR" sz="3600" dirty="0" smtClean="0">
                <a:latin typeface="Times New Roman" pitchFamily="18" charset="0"/>
                <a:cs typeface="Times New Roman" pitchFamily="18" charset="0"/>
              </a:rPr>
              <a:t>Katı ve değişmez olmamalı,</a:t>
            </a:r>
          </a:p>
          <a:p>
            <a:r>
              <a:rPr lang="tr-TR" sz="3600" dirty="0" smtClean="0">
                <a:latin typeface="Times New Roman" pitchFamily="18" charset="0"/>
                <a:cs typeface="Times New Roman" pitchFamily="18" charset="0"/>
              </a:rPr>
              <a:t>Olaylara  ve kişiye göre esneyebilmeli,</a:t>
            </a:r>
          </a:p>
          <a:p>
            <a:r>
              <a:rPr lang="tr-TR" sz="3600" dirty="0" smtClean="0">
                <a:latin typeface="Times New Roman" pitchFamily="18" charset="0"/>
                <a:cs typeface="Times New Roman" pitchFamily="18" charset="0"/>
              </a:rPr>
              <a:t>İncitmeden, kırmadan iletilmeli.</a:t>
            </a:r>
          </a:p>
          <a:p>
            <a:pPr marL="0" indent="0">
              <a:buNone/>
            </a:pPr>
            <a:endParaRPr lang="tr-TR" sz="3600" dirty="0">
              <a:latin typeface="Times New Roman" pitchFamily="18" charset="0"/>
              <a:cs typeface="Times New Roman" pitchFamily="18" charset="0"/>
            </a:endParaRPr>
          </a:p>
        </p:txBody>
      </p:sp>
    </p:spTree>
    <p:extLst>
      <p:ext uri="{BB962C8B-B14F-4D97-AF65-F5344CB8AC3E}">
        <p14:creationId xmlns:p14="http://schemas.microsoft.com/office/powerpoint/2010/main" val="1316834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solidFill>
                  <a:schemeClr val="accent1">
                    <a:lumMod val="50000"/>
                  </a:schemeClr>
                </a:solidFill>
                <a:latin typeface="Times New Roman" pitchFamily="18" charset="0"/>
                <a:cs typeface="Times New Roman" pitchFamily="18" charset="0"/>
              </a:rPr>
              <a:t>Sınır İhlalleri</a:t>
            </a:r>
            <a:endParaRPr lang="tr-TR" dirty="0">
              <a:solidFill>
                <a:schemeClr val="accent1">
                  <a:lumMod val="50000"/>
                </a:schemeClr>
              </a:solidFill>
              <a:latin typeface="Times New Roman" pitchFamily="18" charset="0"/>
              <a:cs typeface="Times New Roman" pitchFamily="18" charset="0"/>
            </a:endParaRPr>
          </a:p>
        </p:txBody>
      </p:sp>
      <p:sp>
        <p:nvSpPr>
          <p:cNvPr id="3" name="İçerik Yer Tutucusu 2"/>
          <p:cNvSpPr>
            <a:spLocks noGrp="1"/>
          </p:cNvSpPr>
          <p:nvPr>
            <p:ph idx="1"/>
          </p:nvPr>
        </p:nvSpPr>
        <p:spPr>
          <a:xfrm>
            <a:off x="1043492" y="2323652"/>
            <a:ext cx="7416940" cy="3508977"/>
          </a:xfrm>
        </p:spPr>
        <p:txBody>
          <a:bodyPr>
            <a:normAutofit/>
          </a:bodyPr>
          <a:lstStyle/>
          <a:p>
            <a:r>
              <a:rPr lang="tr-TR" sz="3200" dirty="0" smtClean="0">
                <a:latin typeface="Times New Roman" pitchFamily="18" charset="0"/>
                <a:cs typeface="Times New Roman" pitchFamily="18" charset="0"/>
              </a:rPr>
              <a:t>Sınırların ihlal edilmesi öfke, kırgınlık ve strese yol açar. </a:t>
            </a:r>
          </a:p>
          <a:p>
            <a:r>
              <a:rPr lang="tr-TR" sz="3200" dirty="0" smtClean="0">
                <a:latin typeface="Times New Roman" pitchFamily="18" charset="0"/>
                <a:cs typeface="Times New Roman" pitchFamily="18" charset="0"/>
              </a:rPr>
              <a:t>Sağlıklı iletişimi sürdürebilmek, açık, net ve uygun tepki ile mümkündür.</a:t>
            </a:r>
            <a:endParaRPr lang="tr-TR" sz="3200" dirty="0">
              <a:latin typeface="Times New Roman" pitchFamily="18" charset="0"/>
              <a:cs typeface="Times New Roman" pitchFamily="18" charset="0"/>
            </a:endParaRPr>
          </a:p>
        </p:txBody>
      </p:sp>
    </p:spTree>
    <p:extLst>
      <p:ext uri="{BB962C8B-B14F-4D97-AF65-F5344CB8AC3E}">
        <p14:creationId xmlns:p14="http://schemas.microsoft.com/office/powerpoint/2010/main" val="36222271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043490" y="908720"/>
            <a:ext cx="7024744" cy="1080120"/>
          </a:xfrm>
        </p:spPr>
        <p:txBody>
          <a:bodyPr>
            <a:normAutofit fontScale="90000"/>
          </a:bodyPr>
          <a:lstStyle/>
          <a:p>
            <a:pPr algn="ctr"/>
            <a:r>
              <a:rPr lang="tr-TR" dirty="0">
                <a:latin typeface="Times New Roman" pitchFamily="18" charset="0"/>
                <a:cs typeface="Times New Roman" pitchFamily="18" charset="0"/>
              </a:rPr>
              <a:t/>
            </a:r>
            <a:br>
              <a:rPr lang="tr-TR" dirty="0">
                <a:latin typeface="Times New Roman" pitchFamily="18" charset="0"/>
                <a:cs typeface="Times New Roman" pitchFamily="18" charset="0"/>
              </a:rPr>
            </a:br>
            <a:r>
              <a:rPr lang="tr-TR" dirty="0" smtClean="0">
                <a:solidFill>
                  <a:schemeClr val="accent2">
                    <a:lumMod val="50000"/>
                  </a:schemeClr>
                </a:solidFill>
                <a:latin typeface="Times New Roman" pitchFamily="18" charset="0"/>
                <a:cs typeface="Times New Roman" pitchFamily="18" charset="0"/>
              </a:rPr>
              <a:t>Ebeveynler </a:t>
            </a:r>
            <a:r>
              <a:rPr lang="tr-TR" dirty="0" smtClean="0">
                <a:solidFill>
                  <a:schemeClr val="accent2">
                    <a:lumMod val="50000"/>
                  </a:schemeClr>
                </a:solidFill>
                <a:latin typeface="Times New Roman" pitchFamily="18" charset="0"/>
                <a:cs typeface="Times New Roman" pitchFamily="18" charset="0"/>
              </a:rPr>
              <a:t> </a:t>
            </a:r>
            <a:r>
              <a:rPr lang="tr-TR" dirty="0">
                <a:solidFill>
                  <a:schemeClr val="accent2">
                    <a:lumMod val="50000"/>
                  </a:schemeClr>
                </a:solidFill>
                <a:latin typeface="Times New Roman" pitchFamily="18" charset="0"/>
                <a:cs typeface="Times New Roman" pitchFamily="18" charset="0"/>
              </a:rPr>
              <a:t>İçin İpuçları</a:t>
            </a:r>
            <a:r>
              <a:rPr lang="tr-TR" dirty="0"/>
              <a:t/>
            </a:r>
            <a:br>
              <a:rPr lang="tr-TR" dirty="0"/>
            </a:br>
            <a:endParaRPr lang="tr-TR" dirty="0"/>
          </a:p>
        </p:txBody>
      </p:sp>
      <p:sp>
        <p:nvSpPr>
          <p:cNvPr id="3" name="İçerik Yer Tutucusu 2"/>
          <p:cNvSpPr>
            <a:spLocks noGrp="1"/>
          </p:cNvSpPr>
          <p:nvPr>
            <p:ph idx="1"/>
          </p:nvPr>
        </p:nvSpPr>
        <p:spPr>
          <a:xfrm>
            <a:off x="611560" y="1988840"/>
            <a:ext cx="7704856" cy="4059813"/>
          </a:xfrm>
        </p:spPr>
        <p:txBody>
          <a:bodyPr>
            <a:normAutofit fontScale="92500" lnSpcReduction="20000"/>
          </a:bodyPr>
          <a:lstStyle/>
          <a:p>
            <a:r>
              <a:rPr lang="tr-TR" b="1" dirty="0" smtClean="0">
                <a:solidFill>
                  <a:schemeClr val="tx1"/>
                </a:solidFill>
                <a:latin typeface="Times New Roman" pitchFamily="18" charset="0"/>
                <a:cs typeface="Times New Roman" pitchFamily="18" charset="0"/>
              </a:rPr>
              <a:t>Açık </a:t>
            </a:r>
            <a:r>
              <a:rPr lang="tr-TR" b="1" dirty="0">
                <a:solidFill>
                  <a:schemeClr val="tx1"/>
                </a:solidFill>
                <a:latin typeface="Times New Roman" pitchFamily="18" charset="0"/>
                <a:cs typeface="Times New Roman" pitchFamily="18" charset="0"/>
              </a:rPr>
              <a:t>İletişim Kurun</a:t>
            </a:r>
            <a:r>
              <a:rPr lang="tr-TR" dirty="0">
                <a:solidFill>
                  <a:schemeClr val="tx1"/>
                </a:solidFill>
                <a:latin typeface="Times New Roman" pitchFamily="18" charset="0"/>
                <a:cs typeface="Times New Roman" pitchFamily="18" charset="0"/>
              </a:rPr>
              <a:t>: Çocuklarınızla sınır koyma ve kişisel alan hakkında düzenli olarak konuşun. Onlara sınır koymanın önemli olduğunu ve bu sınırları korumanın hakları olduğunu anlatın.</a:t>
            </a:r>
          </a:p>
          <a:p>
            <a:r>
              <a:rPr lang="tr-TR" b="1" dirty="0" smtClean="0">
                <a:solidFill>
                  <a:schemeClr val="tx1"/>
                </a:solidFill>
                <a:latin typeface="Times New Roman" pitchFamily="18" charset="0"/>
                <a:cs typeface="Times New Roman" pitchFamily="18" charset="0"/>
              </a:rPr>
              <a:t> </a:t>
            </a:r>
            <a:r>
              <a:rPr lang="tr-TR" b="1" dirty="0">
                <a:solidFill>
                  <a:schemeClr val="tx1"/>
                </a:solidFill>
                <a:latin typeface="Times New Roman" pitchFamily="18" charset="0"/>
                <a:cs typeface="Times New Roman" pitchFamily="18" charset="0"/>
              </a:rPr>
              <a:t>Örnek Olun</a:t>
            </a:r>
            <a:r>
              <a:rPr lang="tr-TR" dirty="0">
                <a:solidFill>
                  <a:schemeClr val="tx1"/>
                </a:solidFill>
                <a:latin typeface="Times New Roman" pitchFamily="18" charset="0"/>
                <a:cs typeface="Times New Roman" pitchFamily="18" charset="0"/>
              </a:rPr>
              <a:t>: Kendi sınırlarınızı nasıl koyduğunuzu ve diğerlerinin sınırlarına nasıl saygı gösterdiğinizi gösterin. Kendi sınırlarınızı belirleyin ve bu konuda tutarlı olun. Model davranışlar, gençler için öğretici olabilir.</a:t>
            </a:r>
          </a:p>
          <a:p>
            <a:r>
              <a:rPr lang="tr-TR" b="1" dirty="0" smtClean="0">
                <a:solidFill>
                  <a:schemeClr val="tx1"/>
                </a:solidFill>
                <a:latin typeface="Times New Roman" pitchFamily="18" charset="0"/>
                <a:cs typeface="Times New Roman" pitchFamily="18" charset="0"/>
              </a:rPr>
              <a:t>Çocuğunuzun </a:t>
            </a:r>
            <a:r>
              <a:rPr lang="tr-TR" b="1" dirty="0">
                <a:solidFill>
                  <a:schemeClr val="tx1"/>
                </a:solidFill>
                <a:latin typeface="Times New Roman" pitchFamily="18" charset="0"/>
                <a:cs typeface="Times New Roman" pitchFamily="18" charset="0"/>
              </a:rPr>
              <a:t>Görüşlerine Saygı Gösterin</a:t>
            </a:r>
            <a:r>
              <a:rPr lang="tr-TR" dirty="0">
                <a:solidFill>
                  <a:schemeClr val="tx1"/>
                </a:solidFill>
                <a:latin typeface="Times New Roman" pitchFamily="18" charset="0"/>
                <a:cs typeface="Times New Roman" pitchFamily="18" charset="0"/>
              </a:rPr>
              <a:t>: Çocuğunuzun sınırlarını belirleme sürecinde görüşlerini dikkate alın ve bu süreçte onları destekleyin.</a:t>
            </a:r>
          </a:p>
          <a:p>
            <a:r>
              <a:rPr lang="tr-TR" b="1" dirty="0" smtClean="0">
                <a:solidFill>
                  <a:schemeClr val="tx1"/>
                </a:solidFill>
                <a:latin typeface="Times New Roman" pitchFamily="18" charset="0"/>
                <a:cs typeface="Times New Roman" pitchFamily="18" charset="0"/>
              </a:rPr>
              <a:t>Güvenli </a:t>
            </a:r>
            <a:r>
              <a:rPr lang="tr-TR" b="1" dirty="0">
                <a:solidFill>
                  <a:schemeClr val="tx1"/>
                </a:solidFill>
                <a:latin typeface="Times New Roman" pitchFamily="18" charset="0"/>
                <a:cs typeface="Times New Roman" pitchFamily="18" charset="0"/>
              </a:rPr>
              <a:t>Bir Ortam Yaratın</a:t>
            </a:r>
            <a:r>
              <a:rPr lang="tr-TR" dirty="0">
                <a:solidFill>
                  <a:schemeClr val="tx1"/>
                </a:solidFill>
                <a:latin typeface="Times New Roman" pitchFamily="18" charset="0"/>
                <a:cs typeface="Times New Roman" pitchFamily="18" charset="0"/>
              </a:rPr>
              <a:t>: Evde ve sosyal çevrede, sınır koyma konusunda deneyim kazanmalarına yardımcı olacak güvenli ve destekleyici bir ortam yaratın.</a:t>
            </a:r>
          </a:p>
          <a:p>
            <a:endParaRPr lang="tr-TR" dirty="0"/>
          </a:p>
        </p:txBody>
      </p:sp>
    </p:spTree>
    <p:extLst>
      <p:ext uri="{BB962C8B-B14F-4D97-AF65-F5344CB8AC3E}">
        <p14:creationId xmlns:p14="http://schemas.microsoft.com/office/powerpoint/2010/main" val="146195468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043490" y="908720"/>
            <a:ext cx="7024744" cy="1080120"/>
          </a:xfrm>
        </p:spPr>
        <p:txBody>
          <a:bodyPr>
            <a:normAutofit fontScale="90000"/>
          </a:bodyPr>
          <a:lstStyle/>
          <a:p>
            <a:pPr algn="ctr"/>
            <a:r>
              <a:rPr lang="tr-TR" dirty="0">
                <a:latin typeface="Times New Roman" pitchFamily="18" charset="0"/>
                <a:cs typeface="Times New Roman" pitchFamily="18" charset="0"/>
              </a:rPr>
              <a:t/>
            </a:r>
            <a:br>
              <a:rPr lang="tr-TR" dirty="0">
                <a:latin typeface="Times New Roman" pitchFamily="18" charset="0"/>
                <a:cs typeface="Times New Roman" pitchFamily="18" charset="0"/>
              </a:rPr>
            </a:br>
            <a:r>
              <a:rPr lang="tr-TR" dirty="0">
                <a:solidFill>
                  <a:schemeClr val="accent2">
                    <a:lumMod val="50000"/>
                  </a:schemeClr>
                </a:solidFill>
                <a:latin typeface="Times New Roman" pitchFamily="18" charset="0"/>
                <a:cs typeface="Times New Roman" pitchFamily="18" charset="0"/>
              </a:rPr>
              <a:t>Veliler İçin İpuçları</a:t>
            </a:r>
            <a:r>
              <a:rPr lang="tr-TR" dirty="0"/>
              <a:t/>
            </a:r>
            <a:br>
              <a:rPr lang="tr-TR" dirty="0"/>
            </a:br>
            <a:endParaRPr lang="tr-TR" dirty="0"/>
          </a:p>
        </p:txBody>
      </p:sp>
      <p:sp>
        <p:nvSpPr>
          <p:cNvPr id="3" name="İçerik Yer Tutucusu 2"/>
          <p:cNvSpPr>
            <a:spLocks noGrp="1"/>
          </p:cNvSpPr>
          <p:nvPr>
            <p:ph idx="1"/>
          </p:nvPr>
        </p:nvSpPr>
        <p:spPr>
          <a:xfrm>
            <a:off x="971600" y="1556792"/>
            <a:ext cx="7200800" cy="4248472"/>
          </a:xfrm>
        </p:spPr>
        <p:txBody>
          <a:bodyPr>
            <a:normAutofit fontScale="92500" lnSpcReduction="10000"/>
          </a:bodyPr>
          <a:lstStyle/>
          <a:p>
            <a:r>
              <a:rPr lang="tr-TR" dirty="0" smtClean="0"/>
              <a:t> </a:t>
            </a:r>
            <a:r>
              <a:rPr lang="tr-TR" b="1" dirty="0">
                <a:solidFill>
                  <a:schemeClr val="tx1"/>
                </a:solidFill>
                <a:latin typeface="Times New Roman" pitchFamily="18" charset="0"/>
                <a:cs typeface="Times New Roman" pitchFamily="18" charset="0"/>
              </a:rPr>
              <a:t>Geri Bildirimde Bulunun</a:t>
            </a:r>
            <a:r>
              <a:rPr lang="tr-TR" dirty="0">
                <a:solidFill>
                  <a:schemeClr val="tx1"/>
                </a:solidFill>
                <a:latin typeface="Times New Roman" pitchFamily="18" charset="0"/>
                <a:cs typeface="Times New Roman" pitchFamily="18" charset="0"/>
              </a:rPr>
              <a:t>: Çocuklarınız sınır koyma konusunda adımlar attığında, geri bildirimde bulunun. İyi davranışları takdir edin ve geliştirmeleri gereken alanlarda rehberlik yapın.</a:t>
            </a:r>
          </a:p>
          <a:p>
            <a:r>
              <a:rPr lang="tr-TR" b="1" dirty="0" smtClean="0">
                <a:solidFill>
                  <a:schemeClr val="tx1"/>
                </a:solidFill>
                <a:latin typeface="Times New Roman" pitchFamily="18" charset="0"/>
                <a:cs typeface="Times New Roman" pitchFamily="18" charset="0"/>
              </a:rPr>
              <a:t>Net </a:t>
            </a:r>
            <a:r>
              <a:rPr lang="tr-TR" b="1" dirty="0">
                <a:solidFill>
                  <a:schemeClr val="tx1"/>
                </a:solidFill>
                <a:latin typeface="Times New Roman" pitchFamily="18" charset="0"/>
                <a:cs typeface="Times New Roman" pitchFamily="18" charset="0"/>
              </a:rPr>
              <a:t>Kurallar</a:t>
            </a:r>
            <a:r>
              <a:rPr lang="tr-TR" dirty="0">
                <a:solidFill>
                  <a:schemeClr val="tx1"/>
                </a:solidFill>
                <a:latin typeface="Times New Roman" pitchFamily="18" charset="0"/>
                <a:cs typeface="Times New Roman" pitchFamily="18" charset="0"/>
              </a:rPr>
              <a:t>: Net ve anlaşılır kurallar koyun. Örneğin, “lütfen akşam 10 dan sonra telefon kullanma” yerine “saat 10 dan sonra telefon kullanılmayacak.”</a:t>
            </a:r>
          </a:p>
          <a:p>
            <a:r>
              <a:rPr lang="tr-TR" b="1" dirty="0" smtClean="0">
                <a:solidFill>
                  <a:schemeClr val="tx1"/>
                </a:solidFill>
                <a:latin typeface="Times New Roman" pitchFamily="18" charset="0"/>
                <a:cs typeface="Times New Roman" pitchFamily="18" charset="0"/>
              </a:rPr>
              <a:t>Kararlı </a:t>
            </a:r>
            <a:r>
              <a:rPr lang="tr-TR" b="1" dirty="0">
                <a:solidFill>
                  <a:schemeClr val="tx1"/>
                </a:solidFill>
                <a:latin typeface="Times New Roman" pitchFamily="18" charset="0"/>
                <a:cs typeface="Times New Roman" pitchFamily="18" charset="0"/>
              </a:rPr>
              <a:t>Olun</a:t>
            </a:r>
            <a:r>
              <a:rPr lang="tr-TR" dirty="0">
                <a:solidFill>
                  <a:schemeClr val="tx1"/>
                </a:solidFill>
                <a:latin typeface="Times New Roman" pitchFamily="18" charset="0"/>
                <a:cs typeface="Times New Roman" pitchFamily="18" charset="0"/>
              </a:rPr>
              <a:t>: Sınırlarınızı belirlerken kararlı ve tutarlı olun. Sınırlarınıza sadık kalmak önemlidir.</a:t>
            </a:r>
          </a:p>
          <a:p>
            <a:r>
              <a:rPr lang="tr-TR" b="1" dirty="0" smtClean="0">
                <a:solidFill>
                  <a:schemeClr val="tx1"/>
                </a:solidFill>
                <a:latin typeface="Times New Roman" pitchFamily="18" charset="0"/>
                <a:cs typeface="Times New Roman" pitchFamily="18" charset="0"/>
              </a:rPr>
              <a:t>Empati </a:t>
            </a:r>
            <a:r>
              <a:rPr lang="tr-TR" b="1" dirty="0">
                <a:solidFill>
                  <a:schemeClr val="tx1"/>
                </a:solidFill>
                <a:latin typeface="Times New Roman" pitchFamily="18" charset="0"/>
                <a:cs typeface="Times New Roman" pitchFamily="18" charset="0"/>
              </a:rPr>
              <a:t>Gösterin</a:t>
            </a:r>
            <a:r>
              <a:rPr lang="tr-TR" dirty="0">
                <a:solidFill>
                  <a:schemeClr val="tx1"/>
                </a:solidFill>
                <a:latin typeface="Times New Roman" pitchFamily="18" charset="0"/>
                <a:cs typeface="Times New Roman" pitchFamily="18" charset="0"/>
              </a:rPr>
              <a:t>: Başkalarının sınırlarına saygı gösterirken empati kurun ve duygusal olarak destekleyici olun.</a:t>
            </a:r>
          </a:p>
          <a:p>
            <a:endParaRPr lang="tr-TR" dirty="0"/>
          </a:p>
        </p:txBody>
      </p:sp>
    </p:spTree>
    <p:extLst>
      <p:ext uri="{BB962C8B-B14F-4D97-AF65-F5344CB8AC3E}">
        <p14:creationId xmlns:p14="http://schemas.microsoft.com/office/powerpoint/2010/main" val="202607108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899592" y="1052736"/>
            <a:ext cx="7024744" cy="1143000"/>
          </a:xfrm>
        </p:spPr>
        <p:txBody>
          <a:bodyPr>
            <a:normAutofit fontScale="90000"/>
          </a:bodyPr>
          <a:lstStyle/>
          <a:p>
            <a:r>
              <a:rPr lang="tr-TR" dirty="0">
                <a:solidFill>
                  <a:schemeClr val="accent1">
                    <a:lumMod val="50000"/>
                  </a:schemeClr>
                </a:solidFill>
                <a:latin typeface="Times New Roman" pitchFamily="18" charset="0"/>
                <a:cs typeface="Times New Roman" pitchFamily="18" charset="0"/>
              </a:rPr>
              <a:t>Sınır koyma BENCİLLİK değildir!!</a:t>
            </a:r>
            <a:br>
              <a:rPr lang="tr-TR" dirty="0">
                <a:solidFill>
                  <a:schemeClr val="accent1">
                    <a:lumMod val="50000"/>
                  </a:schemeClr>
                </a:solidFill>
                <a:latin typeface="Times New Roman" pitchFamily="18" charset="0"/>
                <a:cs typeface="Times New Roman" pitchFamily="18" charset="0"/>
              </a:rPr>
            </a:br>
            <a:endParaRPr lang="tr-TR" dirty="0">
              <a:solidFill>
                <a:schemeClr val="accent1">
                  <a:lumMod val="50000"/>
                </a:schemeClr>
              </a:solidFill>
              <a:latin typeface="Times New Roman" pitchFamily="18" charset="0"/>
              <a:cs typeface="Times New Roman" pitchFamily="18" charset="0"/>
            </a:endParaRPr>
          </a:p>
        </p:txBody>
      </p:sp>
      <p:sp>
        <p:nvSpPr>
          <p:cNvPr id="3" name="İçerik Yer Tutucusu 2"/>
          <p:cNvSpPr>
            <a:spLocks noGrp="1"/>
          </p:cNvSpPr>
          <p:nvPr>
            <p:ph idx="1"/>
          </p:nvPr>
        </p:nvSpPr>
        <p:spPr>
          <a:xfrm>
            <a:off x="683568" y="2323652"/>
            <a:ext cx="7560840" cy="3508977"/>
          </a:xfrm>
        </p:spPr>
        <p:txBody>
          <a:bodyPr>
            <a:normAutofit/>
          </a:bodyPr>
          <a:lstStyle/>
          <a:p>
            <a:r>
              <a:rPr lang="tr-TR" sz="3200" dirty="0" smtClean="0">
                <a:solidFill>
                  <a:schemeClr val="tx1"/>
                </a:solidFill>
                <a:latin typeface="Times New Roman" pitchFamily="18" charset="0"/>
                <a:cs typeface="Times New Roman" pitchFamily="18" charset="0"/>
              </a:rPr>
              <a:t>Birey olarak hayatımızın kontrolünün elimizde olduğunu hissetmek, iyi oluş halimiz için temel bir gereksinimdir. </a:t>
            </a:r>
          </a:p>
          <a:p>
            <a:r>
              <a:rPr lang="tr-TR" sz="3200" dirty="0" smtClean="0">
                <a:solidFill>
                  <a:schemeClr val="tx1"/>
                </a:solidFill>
                <a:latin typeface="Times New Roman" pitchFamily="18" charset="0"/>
                <a:cs typeface="Times New Roman" pitchFamily="18" charset="0"/>
              </a:rPr>
              <a:t>Sınırlarımız nasıl davranmamız ve nerede durmamız gerektiğini belirler</a:t>
            </a:r>
            <a:r>
              <a:rPr lang="tr-TR" sz="3200" dirty="0" smtClean="0">
                <a:latin typeface="Times New Roman" pitchFamily="18" charset="0"/>
                <a:cs typeface="Times New Roman" pitchFamily="18" charset="0"/>
              </a:rPr>
              <a:t>.</a:t>
            </a:r>
            <a:endParaRPr lang="tr-TR" sz="3200" dirty="0">
              <a:latin typeface="Times New Roman" pitchFamily="18" charset="0"/>
              <a:cs typeface="Times New Roman" pitchFamily="18" charset="0"/>
            </a:endParaRPr>
          </a:p>
        </p:txBody>
      </p:sp>
    </p:spTree>
    <p:extLst>
      <p:ext uri="{BB962C8B-B14F-4D97-AF65-F5344CB8AC3E}">
        <p14:creationId xmlns:p14="http://schemas.microsoft.com/office/powerpoint/2010/main" val="205333261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dirty="0" smtClean="0">
                <a:solidFill>
                  <a:schemeClr val="accent1">
                    <a:lumMod val="50000"/>
                  </a:schemeClr>
                </a:solidFill>
                <a:latin typeface="Times New Roman" pitchFamily="18" charset="0"/>
                <a:cs typeface="Times New Roman" pitchFamily="18" charset="0"/>
              </a:rPr>
              <a:t>Bitirirken;</a:t>
            </a:r>
            <a:endParaRPr lang="tr-TR" dirty="0">
              <a:solidFill>
                <a:schemeClr val="accent1">
                  <a:lumMod val="50000"/>
                </a:schemeClr>
              </a:solidFill>
              <a:latin typeface="Times New Roman" pitchFamily="18" charset="0"/>
              <a:cs typeface="Times New Roman" pitchFamily="18" charset="0"/>
            </a:endParaRPr>
          </a:p>
        </p:txBody>
      </p:sp>
      <p:sp>
        <p:nvSpPr>
          <p:cNvPr id="3" name="İçerik Yer Tutucusu 2"/>
          <p:cNvSpPr>
            <a:spLocks noGrp="1"/>
          </p:cNvSpPr>
          <p:nvPr>
            <p:ph idx="1"/>
          </p:nvPr>
        </p:nvSpPr>
        <p:spPr>
          <a:xfrm>
            <a:off x="611560" y="2323652"/>
            <a:ext cx="7992888" cy="3508977"/>
          </a:xfrm>
        </p:spPr>
        <p:txBody>
          <a:bodyPr/>
          <a:lstStyle/>
          <a:p>
            <a:r>
              <a:rPr lang="tr-TR" sz="3200" dirty="0">
                <a:solidFill>
                  <a:schemeClr val="tx1"/>
                </a:solidFill>
                <a:latin typeface="Times New Roman" pitchFamily="18" charset="0"/>
                <a:cs typeface="Times New Roman" pitchFamily="18" charset="0"/>
              </a:rPr>
              <a:t>Sınır koyma, çocukların büyümeleri ile birlikte zaman içerisinde değişen istenmedik davranışlarına yönelik sınırların yeniden belirlenmesi ve yeni durumlara karşı yeni çözümler üretilmesi yeteneğine karşılık gelmektedir (</a:t>
            </a:r>
            <a:r>
              <a:rPr lang="tr-TR" sz="3200" dirty="0" err="1">
                <a:solidFill>
                  <a:schemeClr val="tx1"/>
                </a:solidFill>
                <a:latin typeface="Times New Roman" pitchFamily="18" charset="0"/>
                <a:cs typeface="Times New Roman" pitchFamily="18" charset="0"/>
              </a:rPr>
              <a:t>Dibenedetto</a:t>
            </a:r>
            <a:r>
              <a:rPr lang="tr-TR" sz="3200" dirty="0">
                <a:solidFill>
                  <a:schemeClr val="tx1"/>
                </a:solidFill>
                <a:latin typeface="Times New Roman" pitchFamily="18" charset="0"/>
                <a:cs typeface="Times New Roman" pitchFamily="18" charset="0"/>
              </a:rPr>
              <a:t>, 2016).</a:t>
            </a:r>
          </a:p>
          <a:p>
            <a:pPr marL="0" indent="0">
              <a:buNone/>
            </a:pPr>
            <a:endParaRPr lang="tr-TR" dirty="0"/>
          </a:p>
        </p:txBody>
      </p:sp>
    </p:spTree>
    <p:extLst>
      <p:ext uri="{BB962C8B-B14F-4D97-AF65-F5344CB8AC3E}">
        <p14:creationId xmlns:p14="http://schemas.microsoft.com/office/powerpoint/2010/main" val="50383699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043608" y="836712"/>
            <a:ext cx="7024744" cy="936104"/>
          </a:xfrm>
        </p:spPr>
        <p:txBody>
          <a:bodyPr>
            <a:normAutofit/>
          </a:bodyPr>
          <a:lstStyle/>
          <a:p>
            <a:pPr algn="ctr"/>
            <a:r>
              <a:rPr lang="tr-TR" dirty="0" smtClean="0">
                <a:solidFill>
                  <a:schemeClr val="accent1">
                    <a:lumMod val="50000"/>
                  </a:schemeClr>
                </a:solidFill>
                <a:latin typeface="Times New Roman" pitchFamily="18" charset="0"/>
                <a:cs typeface="Times New Roman" pitchFamily="18" charset="0"/>
              </a:rPr>
              <a:t>Sunum Akışı</a:t>
            </a:r>
            <a:endParaRPr lang="tr-TR" dirty="0">
              <a:solidFill>
                <a:schemeClr val="accent1">
                  <a:lumMod val="50000"/>
                </a:schemeClr>
              </a:solidFill>
              <a:latin typeface="Times New Roman" pitchFamily="18" charset="0"/>
              <a:cs typeface="Times New Roman" pitchFamily="18" charset="0"/>
            </a:endParaRPr>
          </a:p>
        </p:txBody>
      </p:sp>
      <p:sp>
        <p:nvSpPr>
          <p:cNvPr id="3" name="İçerik Yer Tutucusu 2"/>
          <p:cNvSpPr>
            <a:spLocks noGrp="1"/>
          </p:cNvSpPr>
          <p:nvPr>
            <p:ph idx="1"/>
          </p:nvPr>
        </p:nvSpPr>
        <p:spPr>
          <a:xfrm>
            <a:off x="683568" y="2132856"/>
            <a:ext cx="7704856" cy="2860905"/>
          </a:xfrm>
        </p:spPr>
        <p:txBody>
          <a:bodyPr>
            <a:normAutofit lnSpcReduction="10000"/>
          </a:bodyPr>
          <a:lstStyle/>
          <a:p>
            <a:r>
              <a:rPr lang="tr-TR" sz="3200" dirty="0">
                <a:solidFill>
                  <a:schemeClr val="tx1"/>
                </a:solidFill>
                <a:latin typeface="Times New Roman" pitchFamily="18" charset="0"/>
                <a:cs typeface="Times New Roman" pitchFamily="18" charset="0"/>
              </a:rPr>
              <a:t>Sınır Koyma Nedir?</a:t>
            </a:r>
          </a:p>
          <a:p>
            <a:r>
              <a:rPr lang="tr-TR" sz="3200" dirty="0" smtClean="0">
                <a:solidFill>
                  <a:schemeClr val="tx1"/>
                </a:solidFill>
                <a:latin typeface="Times New Roman" pitchFamily="18" charset="0"/>
                <a:cs typeface="Times New Roman" pitchFamily="18" charset="0"/>
              </a:rPr>
              <a:t>Neden Sınır Koymalıyız?</a:t>
            </a:r>
            <a:endParaRPr lang="tr-TR" sz="3200" dirty="0">
              <a:solidFill>
                <a:schemeClr val="tx1"/>
              </a:solidFill>
              <a:latin typeface="Times New Roman" pitchFamily="18" charset="0"/>
              <a:cs typeface="Times New Roman" pitchFamily="18" charset="0"/>
            </a:endParaRPr>
          </a:p>
          <a:p>
            <a:r>
              <a:rPr lang="tr-TR" sz="3200" dirty="0">
                <a:solidFill>
                  <a:schemeClr val="tx1"/>
                </a:solidFill>
                <a:latin typeface="Times New Roman" pitchFamily="18" charset="0"/>
                <a:cs typeface="Times New Roman" pitchFamily="18" charset="0"/>
              </a:rPr>
              <a:t>Sınır </a:t>
            </a:r>
            <a:r>
              <a:rPr lang="tr-TR" sz="3200" dirty="0" smtClean="0">
                <a:solidFill>
                  <a:schemeClr val="tx1"/>
                </a:solidFill>
                <a:latin typeface="Times New Roman" pitchFamily="18" charset="0"/>
                <a:cs typeface="Times New Roman" pitchFamily="18" charset="0"/>
              </a:rPr>
              <a:t>Türleri</a:t>
            </a:r>
          </a:p>
          <a:p>
            <a:r>
              <a:rPr lang="tr-TR" sz="3200" dirty="0">
                <a:solidFill>
                  <a:schemeClr val="tx1"/>
                </a:solidFill>
                <a:latin typeface="Times New Roman" pitchFamily="18" charset="0"/>
                <a:cs typeface="Times New Roman" pitchFamily="18" charset="0"/>
              </a:rPr>
              <a:t>Sınır Koymayı Öğrenme/Öğretme!</a:t>
            </a:r>
          </a:p>
          <a:p>
            <a:r>
              <a:rPr lang="tr-TR" sz="3200" dirty="0" smtClean="0">
                <a:solidFill>
                  <a:schemeClr val="tx1"/>
                </a:solidFill>
                <a:latin typeface="Times New Roman" pitchFamily="18" charset="0"/>
                <a:cs typeface="Times New Roman" pitchFamily="18" charset="0"/>
              </a:rPr>
              <a:t>Ailede </a:t>
            </a:r>
            <a:r>
              <a:rPr lang="tr-TR" sz="3200" dirty="0">
                <a:solidFill>
                  <a:schemeClr val="tx1"/>
                </a:solidFill>
                <a:latin typeface="Times New Roman" pitchFamily="18" charset="0"/>
                <a:cs typeface="Times New Roman" pitchFamily="18" charset="0"/>
              </a:rPr>
              <a:t>Sınır Koyma Engelleri</a:t>
            </a:r>
          </a:p>
          <a:p>
            <a:pPr marL="68580" indent="0">
              <a:buNone/>
            </a:pPr>
            <a:endParaRPr lang="tr-TR" sz="3200" dirty="0">
              <a:solidFill>
                <a:schemeClr val="tx1"/>
              </a:solidFill>
              <a:latin typeface="Times New Roman" pitchFamily="18" charset="0"/>
              <a:cs typeface="Times New Roman" pitchFamily="18" charset="0"/>
            </a:endParaRPr>
          </a:p>
          <a:p>
            <a:pPr marL="0" indent="0">
              <a:buNone/>
            </a:pPr>
            <a:endParaRPr lang="tr-TR" dirty="0"/>
          </a:p>
        </p:txBody>
      </p:sp>
    </p:spTree>
    <p:extLst>
      <p:ext uri="{BB962C8B-B14F-4D97-AF65-F5344CB8AC3E}">
        <p14:creationId xmlns:p14="http://schemas.microsoft.com/office/powerpoint/2010/main" val="8757159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043490" y="692696"/>
            <a:ext cx="7024744" cy="864096"/>
          </a:xfrm>
        </p:spPr>
        <p:txBody>
          <a:bodyPr>
            <a:normAutofit/>
          </a:bodyPr>
          <a:lstStyle/>
          <a:p>
            <a:r>
              <a:rPr lang="tr-TR" dirty="0" smtClean="0">
                <a:solidFill>
                  <a:schemeClr val="accent1">
                    <a:lumMod val="50000"/>
                  </a:schemeClr>
                </a:solidFill>
                <a:latin typeface="Times New Roman" pitchFamily="18" charset="0"/>
                <a:cs typeface="Times New Roman" pitchFamily="18" charset="0"/>
              </a:rPr>
              <a:t>SINIR…</a:t>
            </a:r>
            <a:endParaRPr lang="tr-TR" dirty="0">
              <a:solidFill>
                <a:schemeClr val="accent1">
                  <a:lumMod val="50000"/>
                </a:schemeClr>
              </a:solidFill>
              <a:latin typeface="Times New Roman" pitchFamily="18" charset="0"/>
              <a:cs typeface="Times New Roman" pitchFamily="18" charset="0"/>
            </a:endParaRPr>
          </a:p>
        </p:txBody>
      </p:sp>
      <p:sp>
        <p:nvSpPr>
          <p:cNvPr id="3" name="İçerik Yer Tutucusu 2"/>
          <p:cNvSpPr>
            <a:spLocks noGrp="1"/>
          </p:cNvSpPr>
          <p:nvPr>
            <p:ph idx="1"/>
          </p:nvPr>
        </p:nvSpPr>
        <p:spPr>
          <a:xfrm>
            <a:off x="467544" y="1628800"/>
            <a:ext cx="7848872" cy="4203829"/>
          </a:xfrm>
        </p:spPr>
        <p:txBody>
          <a:bodyPr>
            <a:normAutofit/>
          </a:bodyPr>
          <a:lstStyle/>
          <a:p>
            <a:r>
              <a:rPr lang="tr-TR" sz="3600" dirty="0">
                <a:solidFill>
                  <a:schemeClr val="tx1"/>
                </a:solidFill>
                <a:latin typeface="Times New Roman" pitchFamily="18" charset="0"/>
                <a:cs typeface="Times New Roman" pitchFamily="18" charset="0"/>
              </a:rPr>
              <a:t>Sizce sınır koymak ne demektir?</a:t>
            </a:r>
          </a:p>
          <a:p>
            <a:r>
              <a:rPr lang="tr-TR" sz="3600" dirty="0" smtClean="0">
                <a:solidFill>
                  <a:schemeClr val="tx1"/>
                </a:solidFill>
                <a:latin typeface="Times New Roman" pitchFamily="18" charset="0"/>
                <a:cs typeface="Times New Roman" pitchFamily="18" charset="0"/>
              </a:rPr>
              <a:t>Ergen </a:t>
            </a:r>
            <a:r>
              <a:rPr lang="tr-TR" sz="3600" dirty="0">
                <a:solidFill>
                  <a:schemeClr val="tx1"/>
                </a:solidFill>
                <a:latin typeface="Times New Roman" pitchFamily="18" charset="0"/>
                <a:cs typeface="Times New Roman" pitchFamily="18" charset="0"/>
              </a:rPr>
              <a:t>ve yetişkinler neden sınırlara ihtiyaç duyarlar?</a:t>
            </a:r>
          </a:p>
          <a:p>
            <a:r>
              <a:rPr lang="tr-TR" sz="3600" dirty="0">
                <a:solidFill>
                  <a:schemeClr val="tx1"/>
                </a:solidFill>
                <a:latin typeface="Times New Roman" pitchFamily="18" charset="0"/>
                <a:cs typeface="Times New Roman" pitchFamily="18" charset="0"/>
              </a:rPr>
              <a:t>Sınır koymada öğretmenin rolü nedir?</a:t>
            </a:r>
          </a:p>
          <a:p>
            <a:pPr marL="68580" indent="0">
              <a:buNone/>
            </a:pPr>
            <a:endParaRPr lang="tr-TR" sz="3600" dirty="0">
              <a:latin typeface="Times New Roman" pitchFamily="18" charset="0"/>
              <a:cs typeface="Times New Roman" pitchFamily="18" charset="0"/>
            </a:endParaRPr>
          </a:p>
        </p:txBody>
      </p:sp>
    </p:spTree>
    <p:extLst>
      <p:ext uri="{BB962C8B-B14F-4D97-AF65-F5344CB8AC3E}">
        <p14:creationId xmlns:p14="http://schemas.microsoft.com/office/powerpoint/2010/main" val="312711491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solidFill>
                  <a:schemeClr val="accent1">
                    <a:lumMod val="50000"/>
                  </a:schemeClr>
                </a:solidFill>
                <a:latin typeface="Times New Roman" pitchFamily="18" charset="0"/>
                <a:cs typeface="Times New Roman" pitchFamily="18" charset="0"/>
              </a:rPr>
              <a:t>Sınır Koyma Nedir?</a:t>
            </a:r>
          </a:p>
        </p:txBody>
      </p:sp>
      <p:sp>
        <p:nvSpPr>
          <p:cNvPr id="3" name="İçerik Yer Tutucusu 2"/>
          <p:cNvSpPr>
            <a:spLocks noGrp="1"/>
          </p:cNvSpPr>
          <p:nvPr>
            <p:ph idx="1"/>
          </p:nvPr>
        </p:nvSpPr>
        <p:spPr/>
        <p:txBody>
          <a:bodyPr>
            <a:normAutofit/>
          </a:bodyPr>
          <a:lstStyle/>
          <a:p>
            <a:pPr lvl="0"/>
            <a:endParaRPr lang="tr-TR" dirty="0" smtClean="0"/>
          </a:p>
          <a:p>
            <a:pPr lvl="0"/>
            <a:r>
              <a:rPr lang="tr-TR" sz="3200" dirty="0" smtClean="0">
                <a:solidFill>
                  <a:schemeClr val="accent2">
                    <a:lumMod val="50000"/>
                  </a:schemeClr>
                </a:solidFill>
                <a:latin typeface="Times New Roman" pitchFamily="18" charset="0"/>
                <a:cs typeface="Times New Roman" pitchFamily="18" charset="0"/>
              </a:rPr>
              <a:t>Kişinin </a:t>
            </a:r>
            <a:r>
              <a:rPr lang="tr-TR" sz="3200" dirty="0">
                <a:solidFill>
                  <a:schemeClr val="accent2">
                    <a:lumMod val="50000"/>
                  </a:schemeClr>
                </a:solidFill>
                <a:latin typeface="Times New Roman" pitchFamily="18" charset="0"/>
                <a:cs typeface="Times New Roman" pitchFamily="18" charset="0"/>
              </a:rPr>
              <a:t>kendisini suçlu hissetmeden her konuda ne istediğini ya da neden istemediğini </a:t>
            </a:r>
            <a:r>
              <a:rPr lang="tr-TR" sz="3200" dirty="0" smtClean="0">
                <a:solidFill>
                  <a:schemeClr val="accent2">
                    <a:lumMod val="50000"/>
                  </a:schemeClr>
                </a:solidFill>
                <a:latin typeface="Times New Roman" pitchFamily="18" charset="0"/>
                <a:cs typeface="Times New Roman" pitchFamily="18" charset="0"/>
              </a:rPr>
              <a:t>net, açık, anlaşılabilir ve uygun  </a:t>
            </a:r>
            <a:r>
              <a:rPr lang="tr-TR" sz="3200" dirty="0">
                <a:solidFill>
                  <a:schemeClr val="accent2">
                    <a:lumMod val="50000"/>
                  </a:schemeClr>
                </a:solidFill>
                <a:latin typeface="Times New Roman" pitchFamily="18" charset="0"/>
                <a:cs typeface="Times New Roman" pitchFamily="18" charset="0"/>
              </a:rPr>
              <a:t>bir dille ifade etmesidir. </a:t>
            </a:r>
            <a:endParaRPr lang="tr-TR" sz="3200" dirty="0" smtClean="0">
              <a:solidFill>
                <a:schemeClr val="accent2">
                  <a:lumMod val="50000"/>
                </a:schemeClr>
              </a:solidFill>
              <a:latin typeface="Times New Roman" pitchFamily="18" charset="0"/>
              <a:cs typeface="Times New Roman" pitchFamily="18" charset="0"/>
            </a:endParaRPr>
          </a:p>
          <a:p>
            <a:endParaRPr lang="tr-TR" sz="3200" dirty="0">
              <a:latin typeface="Times New Roman" pitchFamily="18" charset="0"/>
              <a:cs typeface="Times New Roman" pitchFamily="18" charset="0"/>
            </a:endParaRPr>
          </a:p>
        </p:txBody>
      </p:sp>
    </p:spTree>
    <p:extLst>
      <p:ext uri="{BB962C8B-B14F-4D97-AF65-F5344CB8AC3E}">
        <p14:creationId xmlns:p14="http://schemas.microsoft.com/office/powerpoint/2010/main" val="396226301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dirty="0">
                <a:solidFill>
                  <a:schemeClr val="accent2">
                    <a:lumMod val="50000"/>
                  </a:schemeClr>
                </a:solidFill>
                <a:latin typeface="Times New Roman" pitchFamily="18" charset="0"/>
                <a:cs typeface="Times New Roman" pitchFamily="18" charset="0"/>
              </a:rPr>
              <a:t>Sınır Koyma </a:t>
            </a:r>
            <a:r>
              <a:rPr lang="tr-TR" dirty="0" smtClean="0">
                <a:solidFill>
                  <a:schemeClr val="accent2">
                    <a:lumMod val="50000"/>
                  </a:schemeClr>
                </a:solidFill>
                <a:latin typeface="Times New Roman" pitchFamily="18" charset="0"/>
                <a:cs typeface="Times New Roman" pitchFamily="18" charset="0"/>
              </a:rPr>
              <a:t>Ne Değildir?</a:t>
            </a:r>
            <a:endParaRPr lang="tr-TR" dirty="0">
              <a:solidFill>
                <a:schemeClr val="accent2">
                  <a:lumMod val="50000"/>
                </a:schemeClr>
              </a:solidFill>
              <a:latin typeface="Times New Roman" pitchFamily="18" charset="0"/>
              <a:cs typeface="Times New Roman" pitchFamily="18" charset="0"/>
            </a:endParaRPr>
          </a:p>
        </p:txBody>
      </p:sp>
      <p:sp>
        <p:nvSpPr>
          <p:cNvPr id="3" name="İçerik Yer Tutucusu 2"/>
          <p:cNvSpPr>
            <a:spLocks noGrp="1"/>
          </p:cNvSpPr>
          <p:nvPr>
            <p:ph idx="1"/>
          </p:nvPr>
        </p:nvSpPr>
        <p:spPr>
          <a:xfrm>
            <a:off x="1043492" y="2323653"/>
            <a:ext cx="7056900" cy="2473500"/>
          </a:xfrm>
        </p:spPr>
        <p:txBody>
          <a:bodyPr/>
          <a:lstStyle/>
          <a:p>
            <a:r>
              <a:rPr lang="tr-TR" sz="3200" dirty="0">
                <a:solidFill>
                  <a:srgbClr val="222222"/>
                </a:solidFill>
                <a:latin typeface="Times New Roman" pitchFamily="18" charset="0"/>
                <a:cs typeface="Times New Roman" pitchFamily="18" charset="0"/>
              </a:rPr>
              <a:t>Sınır koymak ebeveynlerin çocuklara </a:t>
            </a:r>
            <a:r>
              <a:rPr lang="tr-TR" sz="3200" b="1" dirty="0">
                <a:solidFill>
                  <a:srgbClr val="FF0000"/>
                </a:solidFill>
                <a:latin typeface="Times New Roman" pitchFamily="18" charset="0"/>
                <a:cs typeface="Times New Roman" pitchFamily="18" charset="0"/>
              </a:rPr>
              <a:t>ne yapması gerektiğini </a:t>
            </a:r>
            <a:r>
              <a:rPr lang="tr-TR" sz="3200" b="1" dirty="0" smtClean="0">
                <a:solidFill>
                  <a:srgbClr val="FF0000"/>
                </a:solidFill>
                <a:latin typeface="Times New Roman" pitchFamily="18" charset="0"/>
                <a:cs typeface="Times New Roman" pitchFamily="18" charset="0"/>
              </a:rPr>
              <a:t>söylemek </a:t>
            </a:r>
            <a:r>
              <a:rPr lang="tr-TR" sz="3200" b="1" dirty="0">
                <a:solidFill>
                  <a:srgbClr val="FF0000"/>
                </a:solidFill>
                <a:latin typeface="Times New Roman" pitchFamily="18" charset="0"/>
                <a:cs typeface="Times New Roman" pitchFamily="18" charset="0"/>
              </a:rPr>
              <a:t>değildir.</a:t>
            </a:r>
            <a:r>
              <a:rPr lang="tr-TR" sz="3200" dirty="0">
                <a:solidFill>
                  <a:srgbClr val="222222"/>
                </a:solidFill>
                <a:latin typeface="Times New Roman" pitchFamily="18" charset="0"/>
                <a:cs typeface="Times New Roman" pitchFamily="18" charset="0"/>
              </a:rPr>
              <a:t>  </a:t>
            </a:r>
            <a:endParaRPr lang="tr-TR" sz="3200" dirty="0">
              <a:latin typeface="Times New Roman" pitchFamily="18" charset="0"/>
              <a:cs typeface="Times New Roman" pitchFamily="18" charset="0"/>
            </a:endParaRPr>
          </a:p>
          <a:p>
            <a:endParaRPr lang="tr-TR" dirty="0"/>
          </a:p>
        </p:txBody>
      </p:sp>
    </p:spTree>
    <p:extLst>
      <p:ext uri="{BB962C8B-B14F-4D97-AF65-F5344CB8AC3E}">
        <p14:creationId xmlns:p14="http://schemas.microsoft.com/office/powerpoint/2010/main" val="355303033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dirty="0">
                <a:solidFill>
                  <a:schemeClr val="accent2">
                    <a:lumMod val="50000"/>
                  </a:schemeClr>
                </a:solidFill>
                <a:latin typeface="Times New Roman" pitchFamily="18" charset="0"/>
                <a:cs typeface="Times New Roman" pitchFamily="18" charset="0"/>
              </a:rPr>
              <a:t>Sınır Koyma Neden Önemlidir?</a:t>
            </a:r>
          </a:p>
        </p:txBody>
      </p:sp>
      <p:sp>
        <p:nvSpPr>
          <p:cNvPr id="3" name="İçerik Yer Tutucusu 2"/>
          <p:cNvSpPr>
            <a:spLocks noGrp="1"/>
          </p:cNvSpPr>
          <p:nvPr>
            <p:ph idx="1"/>
          </p:nvPr>
        </p:nvSpPr>
        <p:spPr/>
        <p:txBody>
          <a:bodyPr>
            <a:normAutofit lnSpcReduction="10000"/>
          </a:bodyPr>
          <a:lstStyle/>
          <a:p>
            <a:r>
              <a:rPr lang="tr-TR" sz="3200" kern="100" dirty="0">
                <a:solidFill>
                  <a:schemeClr val="tx1"/>
                </a:solidFill>
                <a:latin typeface="Calibri" panose="020F0502020204030204" pitchFamily="34" charset="0"/>
                <a:ea typeface="Calibri" panose="020F0502020204030204" pitchFamily="34" charset="0"/>
                <a:cs typeface="Times New Roman" panose="02020603050405020304" pitchFamily="18" charset="0"/>
              </a:rPr>
              <a:t>Yaş fark etmeksizin herhangi bir sosyal ortamda herkes tarafından kabul edilen, net sınırların olmaması bireyler için kaygı vericidir. </a:t>
            </a:r>
            <a:endParaRPr lang="tr-TR" sz="3200" kern="100"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endParaRPr>
          </a:p>
          <a:p>
            <a:r>
              <a:rPr lang="tr-TR" sz="3200" dirty="0" smtClean="0">
                <a:solidFill>
                  <a:schemeClr val="tx1"/>
                </a:solidFill>
                <a:latin typeface="Times New Roman" pitchFamily="18" charset="0"/>
                <a:cs typeface="Times New Roman" pitchFamily="18" charset="0"/>
              </a:rPr>
              <a:t>Kendimizi korumak ve sağlıklı iletişimi sürdürebilmek için sınırlara ihtiyaç vardır.</a:t>
            </a:r>
            <a:endParaRPr lang="tr-TR" sz="32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305650453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pPr algn="ctr"/>
            <a:r>
              <a:rPr lang="tr-TR" dirty="0">
                <a:solidFill>
                  <a:schemeClr val="accent1">
                    <a:lumMod val="50000"/>
                  </a:schemeClr>
                </a:solidFill>
                <a:latin typeface="Times New Roman" pitchFamily="18" charset="0"/>
                <a:cs typeface="Times New Roman" pitchFamily="18" charset="0"/>
              </a:rPr>
              <a:t>Neden sınır koymalıyız?</a:t>
            </a:r>
            <a:br>
              <a:rPr lang="tr-TR" dirty="0">
                <a:solidFill>
                  <a:schemeClr val="accent1">
                    <a:lumMod val="50000"/>
                  </a:schemeClr>
                </a:solidFill>
                <a:latin typeface="Times New Roman" pitchFamily="18" charset="0"/>
                <a:cs typeface="Times New Roman" pitchFamily="18" charset="0"/>
              </a:rPr>
            </a:br>
            <a:endParaRPr lang="tr-TR" dirty="0">
              <a:solidFill>
                <a:schemeClr val="accent1">
                  <a:lumMod val="50000"/>
                </a:schemeClr>
              </a:solidFill>
              <a:latin typeface="Times New Roman" pitchFamily="18" charset="0"/>
              <a:cs typeface="Times New Roman" pitchFamily="18" charset="0"/>
            </a:endParaRPr>
          </a:p>
        </p:txBody>
      </p:sp>
      <p:sp>
        <p:nvSpPr>
          <p:cNvPr id="3" name="İçerik Yer Tutucusu 2"/>
          <p:cNvSpPr>
            <a:spLocks noGrp="1"/>
          </p:cNvSpPr>
          <p:nvPr>
            <p:ph idx="1"/>
          </p:nvPr>
        </p:nvSpPr>
        <p:spPr>
          <a:xfrm>
            <a:off x="539552" y="1844824"/>
            <a:ext cx="7992888" cy="3987805"/>
          </a:xfrm>
        </p:spPr>
        <p:txBody>
          <a:bodyPr>
            <a:normAutofit fontScale="92500"/>
          </a:bodyPr>
          <a:lstStyle/>
          <a:p>
            <a:pPr marL="68580" indent="0">
              <a:buNone/>
            </a:pPr>
            <a:r>
              <a:rPr lang="tr-TR" sz="3200" dirty="0" smtClean="0">
                <a:latin typeface="Times New Roman" pitchFamily="18" charset="0"/>
                <a:cs typeface="Times New Roman" pitchFamily="18" charset="0"/>
              </a:rPr>
              <a:t>SINIRLAR:</a:t>
            </a:r>
          </a:p>
          <a:p>
            <a:r>
              <a:rPr lang="tr-TR" sz="3200" dirty="0" smtClean="0">
                <a:latin typeface="Times New Roman" pitchFamily="18" charset="0"/>
                <a:cs typeface="Times New Roman" pitchFamily="18" charset="0"/>
              </a:rPr>
              <a:t>Bireylerin; kendi </a:t>
            </a:r>
            <a:r>
              <a:rPr lang="tr-TR" sz="3200" dirty="0">
                <a:latin typeface="Times New Roman" pitchFamily="18" charset="0"/>
                <a:cs typeface="Times New Roman" pitchFamily="18" charset="0"/>
              </a:rPr>
              <a:t>kişisel </a:t>
            </a:r>
            <a:r>
              <a:rPr lang="tr-TR" sz="3200" dirty="0" smtClean="0">
                <a:latin typeface="Times New Roman" pitchFamily="18" charset="0"/>
                <a:cs typeface="Times New Roman" pitchFamily="18" charset="0"/>
              </a:rPr>
              <a:t>alanlarını korumalarını, </a:t>
            </a:r>
          </a:p>
          <a:p>
            <a:r>
              <a:rPr lang="tr-TR" sz="3200" dirty="0" smtClean="0">
                <a:latin typeface="Times New Roman" pitchFamily="18" charset="0"/>
                <a:cs typeface="Times New Roman" pitchFamily="18" charset="0"/>
              </a:rPr>
              <a:t>ihtiyaçlarını </a:t>
            </a:r>
            <a:r>
              <a:rPr lang="tr-TR" sz="3200" dirty="0">
                <a:latin typeface="Times New Roman" pitchFamily="18" charset="0"/>
                <a:cs typeface="Times New Roman" pitchFamily="18" charset="0"/>
              </a:rPr>
              <a:t>ve duygusal sınırlarını koruyarak sağlıklı ilişkiler </a:t>
            </a:r>
            <a:r>
              <a:rPr lang="tr-TR" sz="3200" dirty="0" smtClean="0">
                <a:latin typeface="Times New Roman" pitchFamily="18" charset="0"/>
                <a:cs typeface="Times New Roman" pitchFamily="18" charset="0"/>
              </a:rPr>
              <a:t>kurmalarını,</a:t>
            </a:r>
          </a:p>
          <a:p>
            <a:r>
              <a:rPr lang="tr-TR" sz="3200" dirty="0">
                <a:latin typeface="Times New Roman" pitchFamily="18" charset="0"/>
                <a:cs typeface="Times New Roman" pitchFamily="18" charset="0"/>
              </a:rPr>
              <a:t>K</a:t>
            </a:r>
            <a:r>
              <a:rPr lang="tr-TR" sz="3200" dirty="0" smtClean="0">
                <a:latin typeface="Times New Roman" pitchFamily="18" charset="0"/>
                <a:cs typeface="Times New Roman" pitchFamily="18" charset="0"/>
              </a:rPr>
              <a:t>endi </a:t>
            </a:r>
            <a:r>
              <a:rPr lang="tr-TR" sz="3200" dirty="0">
                <a:latin typeface="Times New Roman" pitchFamily="18" charset="0"/>
                <a:cs typeface="Times New Roman" pitchFamily="18" charset="0"/>
              </a:rPr>
              <a:t>varlığını ayırt </a:t>
            </a:r>
            <a:r>
              <a:rPr lang="tr-TR" sz="3200" dirty="0" smtClean="0">
                <a:latin typeface="Times New Roman" pitchFamily="18" charset="0"/>
                <a:cs typeface="Times New Roman" pitchFamily="18" charset="0"/>
              </a:rPr>
              <a:t>etmesini,</a:t>
            </a:r>
          </a:p>
          <a:p>
            <a:r>
              <a:rPr lang="tr-TR" sz="3200" dirty="0" smtClean="0">
                <a:latin typeface="Times New Roman" pitchFamily="18" charset="0"/>
                <a:cs typeface="Times New Roman" pitchFamily="18" charset="0"/>
              </a:rPr>
              <a:t>Haklarının </a:t>
            </a:r>
            <a:r>
              <a:rPr lang="tr-TR" sz="3200" dirty="0">
                <a:latin typeface="Times New Roman" pitchFamily="18" charset="0"/>
                <a:cs typeface="Times New Roman" pitchFamily="18" charset="0"/>
              </a:rPr>
              <a:t>nerede başlayıp bittiğini </a:t>
            </a:r>
            <a:r>
              <a:rPr lang="tr-TR" sz="3200" dirty="0" smtClean="0">
                <a:latin typeface="Times New Roman" pitchFamily="18" charset="0"/>
                <a:cs typeface="Times New Roman" pitchFamily="18" charset="0"/>
              </a:rPr>
              <a:t>anlamasını, </a:t>
            </a:r>
          </a:p>
          <a:p>
            <a:r>
              <a:rPr lang="tr-TR" sz="3200" dirty="0" smtClean="0">
                <a:latin typeface="Times New Roman" pitchFamily="18" charset="0"/>
                <a:cs typeface="Times New Roman" pitchFamily="18" charset="0"/>
              </a:rPr>
              <a:t> Kişinin kendisini  güvende hissetmesini </a:t>
            </a:r>
            <a:r>
              <a:rPr lang="tr-TR" sz="3200" dirty="0">
                <a:latin typeface="Times New Roman" pitchFamily="18" charset="0"/>
                <a:cs typeface="Times New Roman" pitchFamily="18" charset="0"/>
              </a:rPr>
              <a:t>sağlar</a:t>
            </a:r>
          </a:p>
          <a:p>
            <a:endParaRPr lang="tr-TR" dirty="0"/>
          </a:p>
          <a:p>
            <a:pPr marL="0" indent="0">
              <a:buNone/>
            </a:pPr>
            <a:endParaRPr lang="tr-TR" dirty="0"/>
          </a:p>
          <a:p>
            <a:endParaRPr lang="tr-TR" dirty="0"/>
          </a:p>
        </p:txBody>
      </p:sp>
    </p:spTree>
    <p:extLst>
      <p:ext uri="{BB962C8B-B14F-4D97-AF65-F5344CB8AC3E}">
        <p14:creationId xmlns:p14="http://schemas.microsoft.com/office/powerpoint/2010/main" val="314318931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pPr algn="ctr"/>
            <a:r>
              <a:rPr lang="tr-TR" sz="4800" dirty="0">
                <a:solidFill>
                  <a:schemeClr val="accent1">
                    <a:lumMod val="50000"/>
                  </a:schemeClr>
                </a:solidFill>
                <a:latin typeface="Times New Roman" pitchFamily="18" charset="0"/>
                <a:cs typeface="Times New Roman" pitchFamily="18" charset="0"/>
              </a:rPr>
              <a:t>Sınır Türleri</a:t>
            </a:r>
          </a:p>
        </p:txBody>
      </p:sp>
      <p:sp>
        <p:nvSpPr>
          <p:cNvPr id="3" name="İçerik Yer Tutucusu 2"/>
          <p:cNvSpPr>
            <a:spLocks noGrp="1"/>
          </p:cNvSpPr>
          <p:nvPr>
            <p:ph idx="1"/>
          </p:nvPr>
        </p:nvSpPr>
        <p:spPr>
          <a:xfrm>
            <a:off x="539552" y="2323652"/>
            <a:ext cx="7848872" cy="3508977"/>
          </a:xfrm>
        </p:spPr>
        <p:txBody>
          <a:bodyPr>
            <a:normAutofit fontScale="70000" lnSpcReduction="20000"/>
          </a:bodyPr>
          <a:lstStyle/>
          <a:p>
            <a:r>
              <a:rPr lang="tr-TR" sz="3200" b="1" dirty="0" smtClean="0">
                <a:solidFill>
                  <a:schemeClr val="accent2">
                    <a:lumMod val="50000"/>
                  </a:schemeClr>
                </a:solidFill>
                <a:latin typeface="Times New Roman" pitchFamily="18" charset="0"/>
                <a:cs typeface="Times New Roman" pitchFamily="18" charset="0"/>
              </a:rPr>
              <a:t>Fiziksel Sınırlar; </a:t>
            </a:r>
            <a:r>
              <a:rPr lang="tr-TR" sz="3200" dirty="0">
                <a:solidFill>
                  <a:schemeClr val="tx1"/>
                </a:solidFill>
                <a:latin typeface="Times New Roman" pitchFamily="18" charset="0"/>
                <a:cs typeface="Times New Roman" pitchFamily="18" charset="0"/>
              </a:rPr>
              <a:t>Fiziksel sınırları somut olarak görülebilen ve bireylerin kendi bedenini korumasını sağlayan sınırlardır. Fiziksel sınırlar diğer insanların ne kadar yakınına gelebileceğini belirler, yemek yeme, dinlenme gibi fizyolojik ihtiyaçlarının karşılanmasını ve mahremiyet haklarının korunmasını sağlar. </a:t>
            </a:r>
          </a:p>
          <a:p>
            <a:endParaRPr lang="tr-TR" sz="3200" dirty="0" smtClean="0">
              <a:solidFill>
                <a:schemeClr val="tx1"/>
              </a:solidFill>
              <a:latin typeface="Times New Roman" pitchFamily="18" charset="0"/>
              <a:cs typeface="Times New Roman" pitchFamily="18" charset="0"/>
            </a:endParaRPr>
          </a:p>
          <a:p>
            <a:pPr marL="68580" indent="0">
              <a:buNone/>
            </a:pPr>
            <a:r>
              <a:rPr lang="tr-TR" sz="3200" dirty="0">
                <a:solidFill>
                  <a:schemeClr val="tx1"/>
                </a:solidFill>
                <a:latin typeface="Times New Roman" pitchFamily="18" charset="0"/>
                <a:cs typeface="Times New Roman" pitchFamily="18" charset="0"/>
              </a:rPr>
              <a:t>Örneğin; </a:t>
            </a:r>
            <a:r>
              <a:rPr lang="tr-TR" sz="3200" i="1" dirty="0">
                <a:solidFill>
                  <a:schemeClr val="tx1"/>
                </a:solidFill>
                <a:latin typeface="Times New Roman" pitchFamily="18" charset="0"/>
                <a:cs typeface="Times New Roman" pitchFamily="18" charset="0"/>
              </a:rPr>
              <a:t>Ergenlik döneminde çocukların aile üyeleri ile kurdukları fiziksel temasta bir azalma meydana gelebilir. Bu noktada ailelerin çocukları fiziksel temas kurmaya zorlamadan sınırlarına saygı duyarak sevgilerini ifade etmenin alternatif yollarını araması faydalı olabilir.</a:t>
            </a:r>
          </a:p>
          <a:p>
            <a:pPr marL="68580" indent="0">
              <a:buNone/>
            </a:pPr>
            <a:endParaRPr lang="tr-TR" sz="3200" dirty="0" smtClean="0">
              <a:latin typeface="Times New Roman" pitchFamily="18" charset="0"/>
              <a:cs typeface="Times New Roman" pitchFamily="18" charset="0"/>
            </a:endParaRPr>
          </a:p>
          <a:p>
            <a:pPr marL="0" indent="0">
              <a:buNone/>
            </a:pPr>
            <a:endParaRPr lang="tr-TR" dirty="0"/>
          </a:p>
        </p:txBody>
      </p:sp>
    </p:spTree>
    <p:extLst>
      <p:ext uri="{BB962C8B-B14F-4D97-AF65-F5344CB8AC3E}">
        <p14:creationId xmlns:p14="http://schemas.microsoft.com/office/powerpoint/2010/main" val="216778387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4400" dirty="0">
                <a:solidFill>
                  <a:schemeClr val="accent2">
                    <a:lumMod val="50000"/>
                  </a:schemeClr>
                </a:solidFill>
                <a:latin typeface="Times New Roman" pitchFamily="18" charset="0"/>
                <a:cs typeface="Times New Roman" pitchFamily="18" charset="0"/>
              </a:rPr>
              <a:t>Sınır Türleri</a:t>
            </a:r>
          </a:p>
        </p:txBody>
      </p:sp>
      <p:sp>
        <p:nvSpPr>
          <p:cNvPr id="3" name="İçerik Yer Tutucusu 2"/>
          <p:cNvSpPr>
            <a:spLocks noGrp="1"/>
          </p:cNvSpPr>
          <p:nvPr>
            <p:ph idx="1"/>
          </p:nvPr>
        </p:nvSpPr>
        <p:spPr>
          <a:xfrm>
            <a:off x="1043492" y="2323652"/>
            <a:ext cx="7128908" cy="3508977"/>
          </a:xfrm>
        </p:spPr>
        <p:txBody>
          <a:bodyPr>
            <a:normAutofit/>
          </a:bodyPr>
          <a:lstStyle/>
          <a:p>
            <a:r>
              <a:rPr lang="tr-TR" sz="4000" dirty="0" smtClean="0">
                <a:solidFill>
                  <a:schemeClr val="accent2">
                    <a:lumMod val="50000"/>
                  </a:schemeClr>
                </a:solidFill>
                <a:latin typeface="Times New Roman" pitchFamily="18" charset="0"/>
                <a:cs typeface="Times New Roman" pitchFamily="18" charset="0"/>
              </a:rPr>
              <a:t>Duygusal sınırlar</a:t>
            </a:r>
            <a:r>
              <a:rPr lang="tr-TR" sz="4000" dirty="0">
                <a:solidFill>
                  <a:schemeClr val="accent2">
                    <a:lumMod val="50000"/>
                  </a:schemeClr>
                </a:solidFill>
                <a:latin typeface="Times New Roman" pitchFamily="18" charset="0"/>
                <a:cs typeface="Times New Roman" pitchFamily="18" charset="0"/>
              </a:rPr>
              <a:t>; </a:t>
            </a:r>
            <a:r>
              <a:rPr lang="tr-TR" sz="2800" dirty="0">
                <a:solidFill>
                  <a:schemeClr val="accent2">
                    <a:lumMod val="50000"/>
                  </a:schemeClr>
                </a:solidFill>
              </a:rPr>
              <a:t>Bu sınırlar, başkalarının duygusal durumlarına karşı nasıl tepki vereceğinizi ve kişisel duygusal alanınızı nasıl koruyacağınızı içerir</a:t>
            </a:r>
            <a:r>
              <a:rPr lang="tr-TR" sz="3200" dirty="0">
                <a:solidFill>
                  <a:schemeClr val="accent2">
                    <a:lumMod val="50000"/>
                  </a:schemeClr>
                </a:solidFill>
              </a:rPr>
              <a:t>. </a:t>
            </a:r>
            <a:endParaRPr lang="tr-TR" sz="3200" dirty="0" smtClean="0">
              <a:solidFill>
                <a:schemeClr val="accent2">
                  <a:lumMod val="50000"/>
                </a:schemeClr>
              </a:solidFill>
            </a:endParaRPr>
          </a:p>
          <a:p>
            <a:pPr marL="68580" indent="0">
              <a:buNone/>
            </a:pPr>
            <a:endParaRPr lang="tr-TR" dirty="0"/>
          </a:p>
        </p:txBody>
      </p:sp>
    </p:spTree>
    <p:extLst>
      <p:ext uri="{BB962C8B-B14F-4D97-AF65-F5344CB8AC3E}">
        <p14:creationId xmlns:p14="http://schemas.microsoft.com/office/powerpoint/2010/main" val="118759814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Cilt">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172</TotalTime>
  <Words>684</Words>
  <Application>Microsoft Office PowerPoint</Application>
  <PresentationFormat>Ekran Gösterisi (4:3)</PresentationFormat>
  <Paragraphs>75</Paragraphs>
  <Slides>19</Slides>
  <Notes>2</Notes>
  <HiddenSlides>0</HiddenSlides>
  <MMClips>0</MMClips>
  <ScaleCrop>false</ScaleCrop>
  <HeadingPairs>
    <vt:vector size="4" baseType="variant">
      <vt:variant>
        <vt:lpstr>Tema</vt:lpstr>
      </vt:variant>
      <vt:variant>
        <vt:i4>1</vt:i4>
      </vt:variant>
      <vt:variant>
        <vt:lpstr>Slayt Başlıkları</vt:lpstr>
      </vt:variant>
      <vt:variant>
        <vt:i4>19</vt:i4>
      </vt:variant>
    </vt:vector>
  </HeadingPairs>
  <TitlesOfParts>
    <vt:vector size="20" baseType="lpstr">
      <vt:lpstr>Austin</vt:lpstr>
      <vt:lpstr>SINIR KOYMA</vt:lpstr>
      <vt:lpstr>Sunum Akışı</vt:lpstr>
      <vt:lpstr>SINIR…</vt:lpstr>
      <vt:lpstr>Sınır Koyma Nedir?</vt:lpstr>
      <vt:lpstr>Sınır Koyma Ne Değildir?</vt:lpstr>
      <vt:lpstr>Sınır Koyma Neden Önemlidir?</vt:lpstr>
      <vt:lpstr>Neden sınır koymalıyız? </vt:lpstr>
      <vt:lpstr>Sınır Türleri</vt:lpstr>
      <vt:lpstr>Sınır Türleri</vt:lpstr>
      <vt:lpstr>Sınır Türleri</vt:lpstr>
      <vt:lpstr>Sınır Türleri</vt:lpstr>
      <vt:lpstr>Sınır Koyma Engelleri </vt:lpstr>
      <vt:lpstr>                                     Sınır Koymayı Öğrenme/Öğretme! </vt:lpstr>
      <vt:lpstr>PowerPoint Sunusu</vt:lpstr>
      <vt:lpstr>Sınır İhlalleri</vt:lpstr>
      <vt:lpstr> Ebeveynler  İçin İpuçları </vt:lpstr>
      <vt:lpstr> Veliler İçin İpuçları </vt:lpstr>
      <vt:lpstr>Sınır koyma BENCİLLİK değildir!! </vt:lpstr>
      <vt:lpstr>Bitirirken;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SINIR KOYMA</dc:title>
  <dc:creator>Asus</dc:creator>
  <cp:lastModifiedBy>Asus</cp:lastModifiedBy>
  <cp:revision>39</cp:revision>
  <cp:lastPrinted>2024-09-12T10:57:52Z</cp:lastPrinted>
  <dcterms:created xsi:type="dcterms:W3CDTF">2024-09-12T07:21:48Z</dcterms:created>
  <dcterms:modified xsi:type="dcterms:W3CDTF">2024-09-12T11:33:28Z</dcterms:modified>
</cp:coreProperties>
</file>