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9" r:id="rId6"/>
    <p:sldId id="260" r:id="rId7"/>
    <p:sldId id="261" r:id="rId8"/>
    <p:sldId id="264" r:id="rId9"/>
    <p:sldId id="266" r:id="rId10"/>
    <p:sldId id="268" r:id="rId11"/>
    <p:sldId id="265" r:id="rId12"/>
    <p:sldId id="262" r:id="rId13"/>
  </p:sldIdLst>
  <p:sldSz cx="9144000" cy="6858000" type="screen4x3"/>
  <p:notesSz cx="6797675" cy="9926638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99044E-AA05-41D0-B72E-E90E7BBF626C}" type="datetimeFigureOut">
              <a:rPr lang="tr-TR" smtClean="0"/>
              <a:t>12.09.2024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EF3C32-A561-462E-874B-15C4C9ACB8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16695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F94891-9BA2-49EB-9171-B5A23E39A43A}" type="datetimeFigureOut">
              <a:rPr lang="tr-TR" smtClean="0"/>
              <a:t>12.09.2024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E15038-403C-4C11-86B8-2E991CFF89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654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15038-403C-4C11-86B8-2E991CFF899D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8721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15038-403C-4C11-86B8-2E991CFF899D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7990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23720DD-5B6D-40BF-8493-A6B52D484E6B}" type="datetimeFigureOut">
              <a:rPr lang="tr-TR" smtClean="0"/>
              <a:t>12.09.2024</a:t>
            </a:fld>
            <a:endParaRPr lang="tr-T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12.09.2024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12.09.2024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12.09.2024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12.09.2024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12.09.2024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12.09.2024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12.09.2024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12.09.2024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12.09.2024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12.09.2024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12.09.2024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accent1">
                    <a:lumMod val="50000"/>
                  </a:schemeClr>
                </a:solidFill>
              </a:rPr>
              <a:t>SINIR KOYMA</a:t>
            </a:r>
            <a:endParaRPr lang="tr-T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tr-TR" dirty="0"/>
          </a:p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212" y="116632"/>
            <a:ext cx="3671748" cy="6264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44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Sınır İhlalleri</a:t>
            </a:r>
            <a:endParaRPr lang="tr-TR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492" y="2323652"/>
            <a:ext cx="7416940" cy="3508977"/>
          </a:xfrm>
        </p:spPr>
        <p:txBody>
          <a:bodyPr>
            <a:normAutofit/>
          </a:bodyPr>
          <a:lstStyle/>
          <a:p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Sınırların ihlal edilmesi öfke, kırgınlık ve strese yol açar. </a:t>
            </a:r>
          </a:p>
          <a:p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Sağlıklı iletişimi sürdürebilmek, açık, net ve uygun tepki ile mümkündür.</a:t>
            </a:r>
            <a:endParaRPr lang="tr-TR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2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99592" y="1052736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tr-TR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Sınır koyma BENCİLLİK değildir!!</a:t>
            </a:r>
            <a:br>
              <a:rPr lang="tr-TR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tr-TR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3568" y="2323652"/>
            <a:ext cx="7560840" cy="3508977"/>
          </a:xfrm>
        </p:spPr>
        <p:txBody>
          <a:bodyPr>
            <a:normAutofit/>
          </a:bodyPr>
          <a:lstStyle/>
          <a:p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Birey olarak hayatımızın kontrolünün elimizde olduğunu hissetmek, iyi oluş halimiz için temel bir gereksinimdir. </a:t>
            </a:r>
          </a:p>
          <a:p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Sınırlarımız nasıl davranmamız ve nerede durmamız gerektiğini belirler.</a:t>
            </a:r>
            <a:endParaRPr lang="tr-TR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33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Bitirirken;</a:t>
            </a:r>
            <a:endParaRPr lang="tr-TR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11560" y="2323652"/>
            <a:ext cx="7992888" cy="3508977"/>
          </a:xfrm>
        </p:spPr>
        <p:txBody>
          <a:bodyPr/>
          <a:lstStyle/>
          <a:p>
            <a:r>
              <a:rPr lang="tr-TR" sz="3200" dirty="0">
                <a:latin typeface="Times New Roman" pitchFamily="18" charset="0"/>
                <a:cs typeface="Times New Roman" pitchFamily="18" charset="0"/>
              </a:rPr>
              <a:t>Sınır koyma, çocukların büyümeleri ile birlikte zaman içerisinde değişen istenmedik davranışlarına yönelik sınırların yeniden belirlenmesi ve yeni durumlara karşı yeni çözümler üretilmesi yeteneğine karşılık gelmektedir (</a:t>
            </a:r>
            <a:r>
              <a:rPr lang="tr-TR" sz="3200" dirty="0" err="1">
                <a:latin typeface="Times New Roman" pitchFamily="18" charset="0"/>
                <a:cs typeface="Times New Roman" pitchFamily="18" charset="0"/>
              </a:rPr>
              <a:t>Dibenedetto</a:t>
            </a:r>
            <a:r>
              <a:rPr lang="tr-TR" sz="3200" dirty="0">
                <a:latin typeface="Times New Roman" pitchFamily="18" charset="0"/>
                <a:cs typeface="Times New Roman" pitchFamily="18" charset="0"/>
              </a:rPr>
              <a:t>, 2016).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0383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43608" y="836712"/>
            <a:ext cx="7024744" cy="936104"/>
          </a:xfrm>
        </p:spPr>
        <p:txBody>
          <a:bodyPr>
            <a:normAutofit/>
          </a:bodyPr>
          <a:lstStyle/>
          <a:p>
            <a:pPr algn="ctr"/>
            <a:r>
              <a:rPr lang="tr-TR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Sunum Akışı</a:t>
            </a:r>
            <a:endParaRPr lang="tr-TR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3568" y="2132856"/>
            <a:ext cx="7704856" cy="2860905"/>
          </a:xfrm>
        </p:spPr>
        <p:txBody>
          <a:bodyPr>
            <a:normAutofit/>
          </a:bodyPr>
          <a:lstStyle/>
          <a:p>
            <a:r>
              <a:rPr lang="tr-TR" sz="3200" dirty="0">
                <a:latin typeface="Times New Roman" pitchFamily="18" charset="0"/>
                <a:cs typeface="Times New Roman" pitchFamily="18" charset="0"/>
              </a:rPr>
              <a:t>Sınır koyma nedir?</a:t>
            </a:r>
          </a:p>
          <a:p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Neden sınır koymalıyız?</a:t>
            </a:r>
          </a:p>
          <a:p>
            <a:r>
              <a:rPr lang="tr-TR" sz="3200" smtClean="0">
                <a:latin typeface="Times New Roman" pitchFamily="18" charset="0"/>
                <a:cs typeface="Times New Roman" pitchFamily="18" charset="0"/>
              </a:rPr>
              <a:t>Sınır Türleri</a:t>
            </a:r>
            <a:endParaRPr lang="tr-TR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3200" dirty="0">
                <a:latin typeface="Times New Roman" pitchFamily="18" charset="0"/>
                <a:cs typeface="Times New Roman" pitchFamily="18" charset="0"/>
              </a:rPr>
              <a:t>Sınır Koymayı 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Öğrenme/Öğretme!</a:t>
            </a:r>
            <a:endParaRPr lang="tr-TR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71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43490" y="692696"/>
            <a:ext cx="7024744" cy="864096"/>
          </a:xfrm>
        </p:spPr>
        <p:txBody>
          <a:bodyPr>
            <a:normAutofit/>
          </a:bodyPr>
          <a:lstStyle/>
          <a:p>
            <a:r>
              <a:rPr lang="tr-TR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SINIR…</a:t>
            </a:r>
            <a:endParaRPr lang="tr-TR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628800"/>
            <a:ext cx="7848872" cy="4203829"/>
          </a:xfrm>
        </p:spPr>
        <p:txBody>
          <a:bodyPr>
            <a:normAutofit/>
          </a:bodyPr>
          <a:lstStyle/>
          <a:p>
            <a:r>
              <a:rPr lang="tr-TR" sz="3600" dirty="0">
                <a:latin typeface="Times New Roman" pitchFamily="18" charset="0"/>
                <a:cs typeface="Times New Roman" pitchFamily="18" charset="0"/>
              </a:rPr>
              <a:t>Sizce sınır koymak ne demektir?</a:t>
            </a:r>
          </a:p>
          <a:p>
            <a:r>
              <a:rPr lang="tr-TR" sz="3600" dirty="0" smtClean="0">
                <a:latin typeface="Times New Roman" pitchFamily="18" charset="0"/>
                <a:cs typeface="Times New Roman" pitchFamily="18" charset="0"/>
              </a:rPr>
              <a:t>Ergen </a:t>
            </a:r>
            <a:r>
              <a:rPr lang="tr-TR" sz="3600" dirty="0">
                <a:latin typeface="Times New Roman" pitchFamily="18" charset="0"/>
                <a:cs typeface="Times New Roman" pitchFamily="18" charset="0"/>
              </a:rPr>
              <a:t>ve yetişkinler neden sınırlara ihtiyaç duyarlar?</a:t>
            </a:r>
          </a:p>
          <a:p>
            <a:r>
              <a:rPr lang="tr-TR" sz="3600" dirty="0">
                <a:latin typeface="Times New Roman" pitchFamily="18" charset="0"/>
                <a:cs typeface="Times New Roman" pitchFamily="18" charset="0"/>
              </a:rPr>
              <a:t>Sınır koymada öğretmenin rolü nedir?</a:t>
            </a:r>
          </a:p>
          <a:p>
            <a:endParaRPr lang="tr-TR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95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Sınır Koyma Nedir?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tr-TR" dirty="0" smtClean="0"/>
          </a:p>
          <a:p>
            <a:pPr lvl="0"/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Kişinin </a:t>
            </a:r>
            <a:r>
              <a:rPr lang="tr-TR" sz="3200" dirty="0">
                <a:latin typeface="Times New Roman" pitchFamily="18" charset="0"/>
                <a:cs typeface="Times New Roman" pitchFamily="18" charset="0"/>
              </a:rPr>
              <a:t>kendisini suçlu hissetmeden her konuda ne istediğini ya da neden istemediğini 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net, açık, anlaşılabilir ve uygun  </a:t>
            </a:r>
            <a:r>
              <a:rPr lang="tr-TR" sz="3200" dirty="0">
                <a:latin typeface="Times New Roman" pitchFamily="18" charset="0"/>
                <a:cs typeface="Times New Roman" pitchFamily="18" charset="0"/>
              </a:rPr>
              <a:t>bir dille ifade etmesidir. </a:t>
            </a:r>
            <a:endParaRPr lang="tr-TR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84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Sınır Koyma Ne Değildir?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492" y="2323652"/>
            <a:ext cx="7488948" cy="3508977"/>
          </a:xfrm>
        </p:spPr>
        <p:txBody>
          <a:bodyPr>
            <a:normAutofit/>
          </a:bodyPr>
          <a:lstStyle/>
          <a:p>
            <a:r>
              <a:rPr lang="tr-TR" sz="3200" dirty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Sınır koymak </a:t>
            </a:r>
            <a:r>
              <a:rPr lang="tr-TR" sz="3200" dirty="0" smtClean="0">
                <a:solidFill>
                  <a:srgbClr val="222222"/>
                </a:solidFill>
                <a:latin typeface="Times New Roman" pitchFamily="18" charset="0"/>
                <a:cs typeface="Times New Roman" pitchFamily="18" charset="0"/>
              </a:rPr>
              <a:t>öğrencilere  </a:t>
            </a:r>
            <a:r>
              <a:rPr lang="tr-TR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 yapması gerektiğini 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söylemek </a:t>
            </a:r>
            <a:r>
              <a:rPr lang="tr-TR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değildir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68580" indent="0">
              <a:buNone/>
            </a:pPr>
            <a:endParaRPr lang="tr-TR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507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Neden sınır koymalıyız?</a:t>
            </a:r>
            <a:br>
              <a:rPr lang="tr-TR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tr-TR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1844824"/>
            <a:ext cx="7992888" cy="3987805"/>
          </a:xfrm>
        </p:spPr>
        <p:txBody>
          <a:bodyPr>
            <a:normAutofit fontScale="92500"/>
          </a:bodyPr>
          <a:lstStyle/>
          <a:p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SINIRLAR:</a:t>
            </a:r>
          </a:p>
          <a:p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Bireylerin; kendi </a:t>
            </a:r>
            <a:r>
              <a:rPr lang="tr-TR" sz="3200" dirty="0">
                <a:latin typeface="Times New Roman" pitchFamily="18" charset="0"/>
                <a:cs typeface="Times New Roman" pitchFamily="18" charset="0"/>
              </a:rPr>
              <a:t>kişisel 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alanlarını korumalarını, </a:t>
            </a:r>
          </a:p>
          <a:p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ihtiyaçlarını </a:t>
            </a:r>
            <a:r>
              <a:rPr lang="tr-TR" sz="3200" dirty="0">
                <a:latin typeface="Times New Roman" pitchFamily="18" charset="0"/>
                <a:cs typeface="Times New Roman" pitchFamily="18" charset="0"/>
              </a:rPr>
              <a:t>ve duygusal sınırlarını koruyarak sağlıklı ilişkiler 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kurmalarını,</a:t>
            </a:r>
          </a:p>
          <a:p>
            <a:r>
              <a:rPr lang="tr-TR" sz="32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endi </a:t>
            </a:r>
            <a:r>
              <a:rPr lang="tr-TR" sz="3200" dirty="0">
                <a:latin typeface="Times New Roman" pitchFamily="18" charset="0"/>
                <a:cs typeface="Times New Roman" pitchFamily="18" charset="0"/>
              </a:rPr>
              <a:t>varlığını ayırt 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etmesini,</a:t>
            </a:r>
          </a:p>
          <a:p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Haklarının </a:t>
            </a:r>
            <a:r>
              <a:rPr lang="tr-TR" sz="3200" dirty="0">
                <a:latin typeface="Times New Roman" pitchFamily="18" charset="0"/>
                <a:cs typeface="Times New Roman" pitchFamily="18" charset="0"/>
              </a:rPr>
              <a:t>nerede başlayıp bittiğini 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anlamasını, </a:t>
            </a:r>
          </a:p>
          <a:p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 Kişinin kendisini  güvende hissetmesini </a:t>
            </a:r>
            <a:r>
              <a:rPr lang="tr-TR" sz="3200" dirty="0">
                <a:latin typeface="Times New Roman" pitchFamily="18" charset="0"/>
                <a:cs typeface="Times New Roman" pitchFamily="18" charset="0"/>
              </a:rPr>
              <a:t>sağlar</a:t>
            </a:r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4318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8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Sınır Türleri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2323652"/>
            <a:ext cx="7848872" cy="3508977"/>
          </a:xfrm>
        </p:spPr>
        <p:txBody>
          <a:bodyPr/>
          <a:lstStyle/>
          <a:p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Fiziksel Sınırlar; beden sınırları</a:t>
            </a:r>
          </a:p>
          <a:p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Kişisel sınırlar; fikir ve düşünceleri</a:t>
            </a:r>
          </a:p>
          <a:p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Duygusal sınırlar; duyguların önemsenmesi</a:t>
            </a:r>
          </a:p>
          <a:p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Sosyal sınırlar; tercihler ve sorumlulukları kapsar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6778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2323652"/>
            <a:ext cx="7776864" cy="3508977"/>
          </a:xfrm>
        </p:spPr>
        <p:txBody>
          <a:bodyPr>
            <a:normAutofit/>
          </a:bodyPr>
          <a:lstStyle/>
          <a:p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Açık </a:t>
            </a:r>
            <a:r>
              <a:rPr lang="tr-TR" sz="3200" dirty="0">
                <a:latin typeface="Times New Roman" pitchFamily="18" charset="0"/>
                <a:cs typeface="Times New Roman" pitchFamily="18" charset="0"/>
              </a:rPr>
              <a:t>ve net ifade etme, 'hayır' demeyi 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öğrenme.</a:t>
            </a:r>
          </a:p>
          <a:p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Başkalarının </a:t>
            </a:r>
            <a:r>
              <a:rPr lang="tr-TR" sz="3200" dirty="0">
                <a:latin typeface="Times New Roman" pitchFamily="18" charset="0"/>
                <a:cs typeface="Times New Roman" pitchFamily="18" charset="0"/>
              </a:rPr>
              <a:t>sınırlarına saygı duyma, aktif 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dinleme.</a:t>
            </a:r>
          </a:p>
          <a:p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Öğretmenlerin sınırları </a:t>
            </a:r>
            <a:r>
              <a:rPr lang="tr-TR" sz="3200" dirty="0">
                <a:latin typeface="Times New Roman" pitchFamily="18" charset="0"/>
                <a:cs typeface="Times New Roman" pitchFamily="18" charset="0"/>
              </a:rPr>
              <a:t>nasıl </a:t>
            </a:r>
            <a:r>
              <a:rPr lang="tr-TR" sz="3200" dirty="0" smtClean="0">
                <a:latin typeface="Times New Roman" pitchFamily="18" charset="0"/>
                <a:cs typeface="Times New Roman" pitchFamily="18" charset="0"/>
              </a:rPr>
              <a:t>uyguladığına dair rol model olması.</a:t>
            </a:r>
            <a:endParaRPr lang="tr-TR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Sınır </a:t>
            </a:r>
            <a:r>
              <a:rPr lang="tr-TR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Koymayı Öğrenme/Öğretme!</a:t>
            </a:r>
            <a:br>
              <a:rPr lang="tr-TR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tr-TR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984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3568" y="1988840"/>
            <a:ext cx="7776864" cy="38437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3600" dirty="0" smtClean="0">
                <a:latin typeface="Times New Roman" pitchFamily="18" charset="0"/>
                <a:cs typeface="Times New Roman" pitchFamily="18" charset="0"/>
              </a:rPr>
              <a:t>Sınırlarımız; </a:t>
            </a:r>
          </a:p>
          <a:p>
            <a:r>
              <a:rPr lang="tr-TR" sz="3600" dirty="0" smtClean="0">
                <a:latin typeface="Times New Roman" pitchFamily="18" charset="0"/>
                <a:cs typeface="Times New Roman" pitchFamily="18" charset="0"/>
              </a:rPr>
              <a:t>Katı ve değişmez olmamalı,</a:t>
            </a:r>
          </a:p>
          <a:p>
            <a:r>
              <a:rPr lang="tr-TR" sz="3600" dirty="0" smtClean="0">
                <a:latin typeface="Times New Roman" pitchFamily="18" charset="0"/>
                <a:cs typeface="Times New Roman" pitchFamily="18" charset="0"/>
              </a:rPr>
              <a:t>Olaylara  ve kişiye göre esneyebilmeli,</a:t>
            </a:r>
          </a:p>
          <a:p>
            <a:r>
              <a:rPr lang="tr-TR" sz="3600" dirty="0" smtClean="0">
                <a:latin typeface="Times New Roman" pitchFamily="18" charset="0"/>
                <a:cs typeface="Times New Roman" pitchFamily="18" charset="0"/>
              </a:rPr>
              <a:t>İncitmeden, kırmadan iletilmeli.</a:t>
            </a:r>
          </a:p>
          <a:p>
            <a:pPr marL="0" indent="0">
              <a:buNone/>
            </a:pPr>
            <a:endParaRPr lang="tr-TR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95</TotalTime>
  <Words>283</Words>
  <Application>Microsoft Office PowerPoint</Application>
  <PresentationFormat>Ekran Gösterisi (4:3)</PresentationFormat>
  <Paragraphs>46</Paragraphs>
  <Slides>12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Austin</vt:lpstr>
      <vt:lpstr>SINIR KOYMA</vt:lpstr>
      <vt:lpstr>Sunum Akışı</vt:lpstr>
      <vt:lpstr>SINIR…</vt:lpstr>
      <vt:lpstr>Sınır Koyma Nedir?</vt:lpstr>
      <vt:lpstr>Sınır Koyma Ne Değildir?</vt:lpstr>
      <vt:lpstr>Neden sınır koymalıyız? </vt:lpstr>
      <vt:lpstr>Sınır Türleri</vt:lpstr>
      <vt:lpstr>                                     Sınır Koymayı Öğrenme/Öğretme! </vt:lpstr>
      <vt:lpstr>PowerPoint Sunusu</vt:lpstr>
      <vt:lpstr>Sınır İhlalleri</vt:lpstr>
      <vt:lpstr>Sınır koyma BENCİLLİK değildir!! </vt:lpstr>
      <vt:lpstr>Bitirirken;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SINIR KOYMA</dc:title>
  <dc:creator>Asus</dc:creator>
  <cp:lastModifiedBy>Asus</cp:lastModifiedBy>
  <cp:revision>27</cp:revision>
  <cp:lastPrinted>2024-09-12T08:47:58Z</cp:lastPrinted>
  <dcterms:created xsi:type="dcterms:W3CDTF">2024-09-12T07:21:48Z</dcterms:created>
  <dcterms:modified xsi:type="dcterms:W3CDTF">2024-09-12T10:56:52Z</dcterms:modified>
</cp:coreProperties>
</file>