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5" r:id="rId2"/>
    <p:sldId id="257" r:id="rId3"/>
    <p:sldId id="280" r:id="rId4"/>
    <p:sldId id="281" r:id="rId5"/>
    <p:sldId id="285" r:id="rId6"/>
    <p:sldId id="286" r:id="rId7"/>
    <p:sldId id="260" r:id="rId8"/>
    <p:sldId id="259" r:id="rId9"/>
    <p:sldId id="261" r:id="rId10"/>
    <p:sldId id="262" r:id="rId11"/>
    <p:sldId id="282" r:id="rId12"/>
    <p:sldId id="263" r:id="rId13"/>
    <p:sldId id="264" r:id="rId14"/>
    <p:sldId id="265" r:id="rId15"/>
    <p:sldId id="283" r:id="rId16"/>
    <p:sldId id="267" r:id="rId17"/>
    <p:sldId id="292" r:id="rId18"/>
    <p:sldId id="293" r:id="rId19"/>
    <p:sldId id="294" r:id="rId20"/>
    <p:sldId id="277" r:id="rId21"/>
    <p:sldId id="296" r:id="rId22"/>
    <p:sldId id="297" r:id="rId23"/>
    <p:sldId id="298" r:id="rId24"/>
    <p:sldId id="299" r:id="rId25"/>
    <p:sldId id="278" r:id="rId26"/>
    <p:sldId id="279" r:id="rId27"/>
    <p:sldId id="291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12.09.2024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Dikdörtgen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ikdörtgen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12.09.2024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12.09.2024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İçerik Yer Tutucus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İçerik Yer Tutucus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12.09.2024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İçerik Yer Tutucus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İçerik Yer Tutucus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Başlık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12.09.2024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ikdörtgen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Dikdörtgen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12.09.2024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Dikdörtgen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İçerik Yer Tutucus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üz Bağlayıcı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12.09.2024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12.09.2024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utluyasam.com.tr/kisisel-alan-olusturmanin-onemi/" TargetMode="External"/><Relationship Id="rId7" Type="http://schemas.openxmlformats.org/officeDocument/2006/relationships/hyperlink" Target="https://www.safakkeklik.com/alanlar-2-kisisel-alan.html" TargetMode="External"/><Relationship Id="rId2" Type="http://schemas.openxmlformats.org/officeDocument/2006/relationships/hyperlink" Target="http://izmirpsikologuzman.com/bd/kisisel-sinirlar-ve-koruma-yontemleri.html?ID=1234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dyturk.com/node/606336/haber/yak%C4%B1n-ili%C5%9Fkilerde-s%C4%B1n%C4%B1rlar%C4%B1-nas%C4%B1l-koruruz" TargetMode="External"/><Relationship Id="rId5" Type="http://schemas.openxmlformats.org/officeDocument/2006/relationships/hyperlink" Target="https://www.muratogretmen.com/?pnum=171&amp;pt=Parma%C4%9Fa+G%C3%BClen+Y%C3%BCz+%C3%87izme" TargetMode="External"/><Relationship Id="rId4" Type="http://schemas.openxmlformats.org/officeDocument/2006/relationships/hyperlink" Target="https://www.evimdekipsikolog.com/blog/saglikli-sinirlar-hakkinda-sik-sorulan-sorula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44" y="260648"/>
            <a:ext cx="8534400" cy="1328192"/>
          </a:xfrm>
        </p:spPr>
        <p:txBody>
          <a:bodyPr>
            <a:normAutofit/>
          </a:bodyPr>
          <a:lstStyle/>
          <a:p>
            <a:r>
              <a:rPr lang="tr-TR" sz="4400" dirty="0" smtClean="0">
                <a:solidFill>
                  <a:schemeClr val="accent6">
                    <a:lumMod val="50000"/>
                  </a:schemeClr>
                </a:solidFill>
              </a:rPr>
              <a:t>         SINIR KOYMA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0011"/>
            <a:ext cx="5642248" cy="345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8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72008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NEDEN SINIR KOYMAK GEREKİR ?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480720" cy="465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71600" y="1196752"/>
            <a:ext cx="7772400" cy="5806880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Sınırlar</a:t>
            </a:r>
            <a:r>
              <a:rPr lang="tr-TR" dirty="0"/>
              <a:t>, çocukların çevresindekileri öğrenmelerine yardımcı olur.</a:t>
            </a:r>
          </a:p>
          <a:p>
            <a:r>
              <a:rPr lang="tr-TR" dirty="0" smtClean="0"/>
              <a:t>Sınırlar </a:t>
            </a:r>
            <a:r>
              <a:rPr lang="tr-TR" dirty="0"/>
              <a:t>çevre tarafından beklenen davranışların tanımlanmasını sağlar.</a:t>
            </a:r>
          </a:p>
          <a:p>
            <a:r>
              <a:rPr lang="tr-TR" dirty="0" smtClean="0"/>
              <a:t>Sınırlar</a:t>
            </a:r>
            <a:r>
              <a:rPr lang="tr-TR" dirty="0"/>
              <a:t>, insanlarla olan ilişkileri belirler.</a:t>
            </a:r>
          </a:p>
          <a:p>
            <a:r>
              <a:rPr lang="tr-TR" dirty="0" smtClean="0"/>
              <a:t> </a:t>
            </a:r>
            <a:r>
              <a:rPr lang="tr-TR" dirty="0"/>
              <a:t>Sınırlar, çocuğun gelişimi destekleyerek büyümesine yardımcı olur.</a:t>
            </a:r>
          </a:p>
          <a:p>
            <a:r>
              <a:rPr lang="tr-TR" dirty="0" smtClean="0"/>
              <a:t>Sınırlar </a:t>
            </a:r>
            <a:r>
              <a:rPr lang="tr-TR" dirty="0"/>
              <a:t>çocuğun güvenliğini sağlar.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71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67544" y="2526"/>
            <a:ext cx="829126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SINIRLAR,KİŞİNİN KENDİSİNİ VE KARŞISINDAKİNİ KORUMAK İÇİNDİR.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604867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tr-TR" sz="6600" dirty="0" smtClean="0">
                <a:solidFill>
                  <a:schemeClr val="accent6">
                    <a:lumMod val="50000"/>
                  </a:schemeClr>
                </a:solidFill>
              </a:rPr>
              <a:t>ONAY</a:t>
            </a:r>
            <a:endParaRPr lang="tr-TR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REHBERLİK\Desktop\istockphoto-1273567465-170667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03848" y="2060848"/>
            <a:ext cx="2672520" cy="1212095"/>
          </a:xfrm>
          <a:prstGeom prst="rect">
            <a:avLst/>
          </a:prstGeom>
          <a:noFill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899592" y="4005064"/>
            <a:ext cx="7772400" cy="914400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endParaRPr lang="tr-TR" dirty="0"/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755576" y="4149080"/>
            <a:ext cx="7772400" cy="1296144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r-TR" sz="2600" dirty="0" smtClean="0"/>
              <a:t>  Sınır koyma da ONAY önemlidir. Bu noktada onayın ne olduğu, net olarak çocuğa anlatılmalıdır. Ev ortamında, mahremiyet ve kişisel alana saygı eğitimleri verilmelidir.  </a:t>
            </a:r>
            <a:endParaRPr lang="tr-T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78621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  Bir kişinin onay verdiğini nasıl anlarız ?</a:t>
            </a:r>
            <a:b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 SORU SORARIZ…..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</p:txBody>
      </p:sp>
      <p:pic>
        <p:nvPicPr>
          <p:cNvPr id="2052" name="Picture 4" descr="C:\Users\REHBERLİK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2564904"/>
            <a:ext cx="3744416" cy="3024335"/>
          </a:xfrm>
          <a:prstGeom prst="rect">
            <a:avLst/>
          </a:prstGeom>
          <a:noFill/>
        </p:spPr>
      </p:pic>
      <p:pic>
        <p:nvPicPr>
          <p:cNvPr id="2053" name="Picture 5" descr="C:\Users\REHBERLİK\Desktop\ind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780928"/>
            <a:ext cx="1809750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 smtClean="0">
                <a:solidFill>
                  <a:schemeClr val="accent6">
                    <a:lumMod val="50000"/>
                  </a:schemeClr>
                </a:solidFill>
              </a:rPr>
              <a:t>ONAY</a:t>
            </a:r>
            <a:endParaRPr lang="tr-TR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484784"/>
            <a:ext cx="7772400" cy="4870776"/>
          </a:xfrm>
        </p:spPr>
        <p:txBody>
          <a:bodyPr/>
          <a:lstStyle/>
          <a:p>
            <a:r>
              <a:rPr lang="tr-TR" dirty="0" smtClean="0"/>
              <a:t>Sarılma, öpme, yanak sıkma vb. eylemlerde bireyin onayını almak ve tutarlı davranmak önemlidir.</a:t>
            </a:r>
          </a:p>
          <a:p>
            <a:r>
              <a:rPr lang="tr-TR" dirty="0" smtClean="0"/>
              <a:t>Bireyin başkalarının bedenine ya da eşyalarına dokunurken onay alması önemlidir. Ancak çocuklarda ,özel bölgelere dokunulmayacağının bilgisi kesinlikle verilmelidir.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267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7584" y="2708920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7200" dirty="0" smtClean="0">
                <a:solidFill>
                  <a:schemeClr val="accent6">
                    <a:lumMod val="50000"/>
                  </a:schemeClr>
                </a:solidFill>
              </a:rPr>
              <a:t>Örnek Durumlar</a:t>
            </a:r>
            <a:endParaRPr lang="tr-TR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600" y="1527175"/>
            <a:ext cx="686228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4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02" y="1988840"/>
            <a:ext cx="583264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761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2" y="1628801"/>
            <a:ext cx="7000875" cy="440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6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4176464"/>
          </a:xfrm>
        </p:spPr>
        <p:txBody>
          <a:bodyPr/>
          <a:lstStyle/>
          <a:p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SINIR KOYMA NEDİR ?</a:t>
            </a:r>
            <a:b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tr-TR" sz="2400" dirty="0" smtClean="0">
                <a:solidFill>
                  <a:schemeClr val="accent6">
                    <a:lumMod val="50000"/>
                  </a:schemeClr>
                </a:solidFill>
              </a:rPr>
              <a:t>SINIR KOYMA, KİŞİSEL ALANLARIMIZI VE </a:t>
            </a:r>
            <a:br>
              <a:rPr lang="tr-TR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tr-TR" sz="2400" dirty="0" smtClean="0">
                <a:solidFill>
                  <a:schemeClr val="accent6">
                    <a:lumMod val="50000"/>
                  </a:schemeClr>
                </a:solidFill>
              </a:rPr>
              <a:t>HAKLARIMIZI KORUMANIN BİR YOLUDUR. SINIR KOYMA, BİREYİN KENDİSİNİ KORUMASINI VE SAĞLIKLI İLİŞKİLER KURMASININ ANAHTARIDIR.</a:t>
            </a:r>
            <a:br>
              <a:rPr lang="tr-TR" sz="24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1087"/>
            <a:ext cx="4248472" cy="219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692696"/>
            <a:ext cx="7772400" cy="566286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tr-TR" sz="3400" dirty="0" smtClean="0">
                <a:solidFill>
                  <a:schemeClr val="accent6">
                    <a:lumMod val="50000"/>
                  </a:schemeClr>
                </a:solidFill>
              </a:rPr>
              <a:t>ÖZEL ALAN VE SINIRLAR</a:t>
            </a:r>
          </a:p>
          <a:p>
            <a:pPr algn="ctr"/>
            <a:endParaRPr lang="tr-TR" dirty="0" smtClean="0"/>
          </a:p>
          <a:p>
            <a:pPr lvl="0"/>
            <a:r>
              <a:rPr lang="tr-TR" dirty="0" smtClean="0"/>
              <a:t>Her birimizin bedeni, duygu, düşünce ve deneyimleri  özeldir.</a:t>
            </a:r>
          </a:p>
          <a:p>
            <a:pPr lvl="0"/>
            <a:r>
              <a:rPr lang="tr-TR" dirty="0" smtClean="0"/>
              <a:t>Özel alanımız ve sınırlarımız başkaları tarafından ihlal edilemez. </a:t>
            </a:r>
          </a:p>
          <a:p>
            <a:pPr marL="68580" indent="0">
              <a:buNone/>
            </a:pPr>
            <a:r>
              <a:rPr lang="tr-TR" dirty="0" smtClean="0"/>
              <a:t> </a:t>
            </a:r>
          </a:p>
          <a:p>
            <a:pPr lvl="0"/>
            <a:r>
              <a:rPr lang="tr-TR" dirty="0" smtClean="0"/>
              <a:t>Özel hayatımıza ilişkin bilgileri sadece güvendiğimiz kişilerle paylaşmamız kendimizi iyi ve güvende hissetmemizi sağlar. </a:t>
            </a:r>
          </a:p>
          <a:p>
            <a:pPr marL="68580" indent="0">
              <a:buNone/>
            </a:pPr>
            <a:r>
              <a:rPr lang="tr-TR" dirty="0" smtClean="0"/>
              <a:t> </a:t>
            </a:r>
          </a:p>
          <a:p>
            <a:pPr lvl="0"/>
            <a:r>
              <a:rPr lang="tr-TR" dirty="0" smtClean="0"/>
              <a:t>Sosyal paylaşım ağları ve mesajlaşma uygulamaları, kişisel sınırlarımızı belirlememiz ve korumamız gereken alanlardır.</a:t>
            </a:r>
          </a:p>
          <a:p>
            <a:pPr marL="68580" indent="0">
              <a:buNone/>
            </a:pPr>
            <a:r>
              <a:rPr lang="tr-TR" dirty="0" smtClean="0"/>
              <a:t>                     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Kendi özel alanımızı korumak kadar, başkalarının sınırlarını ve özel alanını ihlal etmemekte sorumluluğumuzdur.  </a:t>
            </a:r>
          </a:p>
          <a:p>
            <a:pPr marL="68580" indent="0">
              <a:buNone/>
            </a:pPr>
            <a:r>
              <a:rPr lang="tr-TR" dirty="0" smtClean="0"/>
              <a:t> </a:t>
            </a:r>
          </a:p>
          <a:p>
            <a:pPr marL="68580" indent="0">
              <a:buNone/>
            </a:pPr>
            <a:r>
              <a:rPr lang="tr-TR" dirty="0"/>
              <a:t> </a:t>
            </a:r>
            <a:r>
              <a:rPr lang="tr-TR" dirty="0" smtClean="0"/>
              <a:t>           </a:t>
            </a:r>
            <a:r>
              <a:rPr lang="tr-TR" sz="3200" b="1" dirty="0" smtClean="0">
                <a:solidFill>
                  <a:srgbClr val="FF0000"/>
                </a:solidFill>
              </a:rPr>
              <a:t>ÖZEL HAYATIN GİZLİLİĞİ BİR İNSAN HAKKIDIR</a:t>
            </a:r>
            <a:r>
              <a:rPr lang="tr-TR" dirty="0" smtClean="0">
                <a:solidFill>
                  <a:srgbClr val="FF0000"/>
                </a:solidFill>
              </a:rPr>
              <a:t>.</a:t>
            </a:r>
          </a:p>
          <a:p>
            <a:endParaRPr lang="tr-TR" dirty="0"/>
          </a:p>
        </p:txBody>
      </p:sp>
      <p:pic>
        <p:nvPicPr>
          <p:cNvPr id="4" name="3 Resim" descr="C:\Users\REHBERLİK\Desktop\images (1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61893">
            <a:off x="8404620" y="1423260"/>
            <a:ext cx="330536" cy="23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C:\Users\REHBERLİK\Desktop\indir (2)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348880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C:\Users\REHBERLİK\Desktop\indir (3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989448"/>
            <a:ext cx="1971675" cy="6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406906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000" dirty="0" smtClean="0">
                <a:solidFill>
                  <a:schemeClr val="accent6">
                    <a:lumMod val="50000"/>
                  </a:schemeClr>
                </a:solidFill>
              </a:rPr>
              <a:t>SINIR KOYMA EĞİTİMİ KAPSAMINDA VELİLERE ÖNERİLER</a:t>
            </a:r>
            <a:endParaRPr lang="tr-TR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7772400" cy="5734872"/>
          </a:xfrm>
        </p:spPr>
        <p:txBody>
          <a:bodyPr/>
          <a:lstStyle/>
          <a:p>
            <a:r>
              <a:rPr lang="tr-TR" dirty="0" smtClean="0"/>
              <a:t>Çocuklarımıza sınır koyma eğitimi verirken, davranışların kazandırılması noktasında  açık ve net tavır sergileyin, sınırlarınızı net bir şekilde çizin.</a:t>
            </a:r>
          </a:p>
          <a:p>
            <a:r>
              <a:rPr lang="tr-TR" dirty="0" smtClean="0"/>
              <a:t>Ortak kararla belirlenen kurallarda tutarlı davranın. Bunu yaparken keskin bir hayır yerine uygun alternatifler sunulmalıdır. (örneğin izin vermediğiniz alanı boyamak isteyen bir çocuğa, uygun alternatifler sunmak)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37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755576" y="1556792"/>
            <a:ext cx="7772400" cy="5662864"/>
          </a:xfrm>
        </p:spPr>
        <p:txBody>
          <a:bodyPr/>
          <a:lstStyle/>
          <a:p>
            <a:r>
              <a:rPr lang="tr-TR" dirty="0" smtClean="0"/>
              <a:t>Çocuğa sosyal kurallar öğretilmelidir.</a:t>
            </a:r>
          </a:p>
          <a:p>
            <a:r>
              <a:rPr lang="tr-TR" dirty="0" smtClean="0"/>
              <a:t>Çocuğa başkalarının sınırlarına saygılı olması öğretilmelidir. </a:t>
            </a:r>
          </a:p>
          <a:p>
            <a:r>
              <a:rPr lang="tr-TR" dirty="0" smtClean="0"/>
              <a:t>Çocuklara etkili iletişim becerileri  öğretilmelidir. (etkin dinleme, empati vb.)</a:t>
            </a:r>
          </a:p>
          <a:p>
            <a:r>
              <a:rPr lang="tr-TR" dirty="0" smtClean="0"/>
              <a:t>Çocukların kendilerini ifade etme becerilerini geliştirici sağlıklı ev ortamı sağlanmalıdır. </a:t>
            </a:r>
          </a:p>
          <a:p>
            <a:r>
              <a:rPr lang="tr-TR" dirty="0" smtClean="0"/>
              <a:t>HAYIR diyebilme becerileri öğretilmedir.</a:t>
            </a:r>
          </a:p>
          <a:p>
            <a:r>
              <a:rPr lang="tr-TR" dirty="0" smtClean="0"/>
              <a:t>Çocuklara sınır koyma konusunda eğitim verirken, aileler örnek rol model olmalıdırlar.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33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899592" y="1916832"/>
            <a:ext cx="7772400" cy="5518848"/>
          </a:xfrm>
        </p:spPr>
        <p:txBody>
          <a:bodyPr/>
          <a:lstStyle/>
          <a:p>
            <a:r>
              <a:rPr lang="tr-TR" dirty="0" smtClean="0"/>
              <a:t>Olası kriz anında(sınır ihlali durumunda) sakin, saygılı ve </a:t>
            </a:r>
            <a:r>
              <a:rPr lang="tr-TR" dirty="0" err="1" smtClean="0"/>
              <a:t>empatik</a:t>
            </a:r>
            <a:r>
              <a:rPr lang="tr-TR" dirty="0" smtClean="0"/>
              <a:t> bir dil kullanılmalıdır.</a:t>
            </a:r>
          </a:p>
          <a:p>
            <a:r>
              <a:rPr lang="tr-TR" dirty="0" smtClean="0"/>
              <a:t>Çocukların yaşlarına ve gelişim seviyelerine uygun olarak sınırlar gözden geçirilmeli, çocuğa farklı etkinlikler sunulmalı.  (Örneğin teknoloji kullanımına zaman sınırı konulmalı ve yaş düzeyi gözetilmelidir.)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40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HAYDİ  ŞİMDİ HEP BİRLİKTE  SLOGAN BULALIM….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accent6">
                    <a:lumMod val="50000"/>
                  </a:schemeClr>
                </a:solidFill>
              </a:rPr>
              <a:t>SEVGİYLE KALIN…</a:t>
            </a:r>
            <a:endParaRPr lang="tr-TR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SEVGİ VE İLGİ GÖRMEYEN ÇOCUĞUN BEYNİ YAŞITLARINA GÖRE DAHA KÜÇÜK KALIYO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3731" y="1603375"/>
            <a:ext cx="7820025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47076"/>
            <a:ext cx="8074465" cy="9144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Görsel Kaynakça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899592" y="1340768"/>
            <a:ext cx="7772400" cy="4572000"/>
          </a:xfrm>
        </p:spPr>
        <p:txBody>
          <a:bodyPr>
            <a:normAutofit fontScale="70000" lnSpcReduction="20000"/>
          </a:bodyPr>
          <a:lstStyle/>
          <a:p>
            <a:r>
              <a:rPr lang="tr-TR" dirty="0">
                <a:hlinkClick r:id="rId2"/>
              </a:rPr>
              <a:t>http://</a:t>
            </a:r>
            <a:r>
              <a:rPr lang="tr-TR" dirty="0" smtClean="0">
                <a:hlinkClick r:id="rId2"/>
              </a:rPr>
              <a:t>izmirpsikologuzman.com/bd/kisisel-sinirlar-ve-koruma-yontemleri.html?ID=123459</a:t>
            </a:r>
            <a:endParaRPr lang="tr-TR" dirty="0" smtClean="0"/>
          </a:p>
          <a:p>
            <a:r>
              <a:rPr lang="tr-TR" dirty="0">
                <a:hlinkClick r:id="rId3"/>
              </a:rPr>
              <a:t>https://mutluyasam.com.tr/kisisel-alan-olusturmanin-onemi</a:t>
            </a:r>
            <a:r>
              <a:rPr lang="tr-TR" dirty="0" smtClean="0">
                <a:hlinkClick r:id="rId3"/>
              </a:rPr>
              <a:t>/</a:t>
            </a:r>
            <a:endParaRPr lang="tr-TR" dirty="0" smtClean="0"/>
          </a:p>
          <a:p>
            <a:r>
              <a:rPr lang="tr-TR" dirty="0">
                <a:hlinkClick r:id="rId4"/>
              </a:rPr>
              <a:t>https://www.evimdekipsikolog.com/blog/saglikli-sinirlar-hakkinda-sik-sorulan-sorular</a:t>
            </a:r>
            <a:r>
              <a:rPr lang="tr-TR" dirty="0" smtClean="0">
                <a:hlinkClick r:id="rId4"/>
              </a:rPr>
              <a:t>/</a:t>
            </a:r>
            <a:endParaRPr lang="tr-TR" dirty="0" smtClean="0"/>
          </a:p>
          <a:p>
            <a:r>
              <a:rPr lang="tr-TR" dirty="0">
                <a:hlinkClick r:id="rId5"/>
              </a:rPr>
              <a:t>https://www.muratogretmen.com/?pnum=171&amp;pt=Parma%C4%9Fa+G%C3%BClen+Y%C3%BCz+%</a:t>
            </a:r>
            <a:r>
              <a:rPr lang="tr-TR" dirty="0" smtClean="0">
                <a:hlinkClick r:id="rId5"/>
              </a:rPr>
              <a:t>C3%87izme</a:t>
            </a:r>
            <a:endParaRPr lang="tr-TR" dirty="0" smtClean="0"/>
          </a:p>
          <a:p>
            <a:r>
              <a:rPr lang="tr-TR" dirty="0">
                <a:hlinkClick r:id="rId6"/>
              </a:rPr>
              <a:t>https://</a:t>
            </a:r>
            <a:r>
              <a:rPr lang="tr-TR" dirty="0" smtClean="0">
                <a:hlinkClick r:id="rId6"/>
              </a:rPr>
              <a:t>www.indyturk.com/node/606336/haber/yak%C4%B1n-ili%C5%9Fkilerde-s%C4%B1n%C4%B1rlar%C4%B1-nas%C4%B1l-koruruz</a:t>
            </a:r>
            <a:endParaRPr lang="tr-TR" dirty="0" smtClean="0"/>
          </a:p>
          <a:p>
            <a:r>
              <a:rPr lang="tr-TR" dirty="0">
                <a:hlinkClick r:id="rId6"/>
              </a:rPr>
              <a:t>https://</a:t>
            </a:r>
            <a:r>
              <a:rPr lang="tr-TR" dirty="0" smtClean="0">
                <a:hlinkClick r:id="rId6"/>
              </a:rPr>
              <a:t>www.indyturk.com/node/606336/haber/yak%C4%B1n-ili%C5%9Fkilerde-s%C4%B1n%C4%B1rlar%C4%B1-nas%C4%B1l-koruruz</a:t>
            </a:r>
            <a:endParaRPr lang="tr-TR" dirty="0" smtClean="0"/>
          </a:p>
          <a:p>
            <a:r>
              <a:rPr lang="tr-TR" dirty="0">
                <a:hlinkClick r:id="rId7"/>
              </a:rPr>
              <a:t>https://</a:t>
            </a:r>
            <a:r>
              <a:rPr lang="tr-TR" dirty="0" smtClean="0">
                <a:hlinkClick r:id="rId7"/>
              </a:rPr>
              <a:t>www.safakkeklik.com/alanlar-2-kisisel-alan.html</a:t>
            </a:r>
            <a:endParaRPr lang="tr-TR" dirty="0" smtClean="0"/>
          </a:p>
          <a:p>
            <a:r>
              <a:rPr lang="tr-TR" dirty="0"/>
              <a:t>https://www.gizemgulmez.com/sinirlar/</a:t>
            </a:r>
          </a:p>
        </p:txBody>
      </p:sp>
    </p:spTree>
    <p:extLst>
      <p:ext uri="{BB962C8B-B14F-4D97-AF65-F5344CB8AC3E}">
        <p14:creationId xmlns:p14="http://schemas.microsoft.com/office/powerpoint/2010/main" val="6591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772400" cy="914400"/>
          </a:xfrm>
        </p:spPr>
        <p:txBody>
          <a:bodyPr/>
          <a:lstStyle/>
          <a:p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         KİŞİSEL ALAN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772400" cy="2509536"/>
          </a:xfrm>
        </p:spPr>
        <p:txBody>
          <a:bodyPr/>
          <a:lstStyle/>
          <a:p>
            <a:r>
              <a:rPr lang="tr-TR" dirty="0" smtClean="0"/>
              <a:t>BİR KİŞİYİ ÇEVRELEYEN, KENDİLERİNİ GÜVENDE VE TEHDİTTEN UZAK HİSSETTİKLERİ FİZİKSEL ALANI İFADE EDER.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4005064"/>
            <a:ext cx="381635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0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KİŞİSEL ALAN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KİŞİSEL ALAN , DUYGU  VE DÜŞÜNCELERİMİZİ KORUMAYA YARDIMCI OLUR.</a:t>
            </a:r>
          </a:p>
          <a:p>
            <a:r>
              <a:rPr lang="tr-TR" dirty="0" smtClean="0"/>
              <a:t>KENDİMİZİ GÜVENDE HİSSETMEK, DİĞER BİREYLERLE OLUMLU İLİŞKİLER KURMAK İÇİN SINIR KOYMAK ÖNEMLİDİR.</a:t>
            </a: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294" y="4797152"/>
            <a:ext cx="381635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14001"/>
            <a:ext cx="8003232" cy="9144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KİŞİSEL ALANIMIZ NELERİ KAPSAR ?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Herkesin duyguları, düşünceleri, kişisel alanı ve kişisel eşyaları özeldir.</a:t>
            </a:r>
          </a:p>
          <a:p>
            <a:r>
              <a:rPr lang="tr-TR" dirty="0"/>
              <a:t>Özel alanımıza dahil olan şeylerin </a:t>
            </a:r>
            <a:r>
              <a:rPr lang="tr-TR" dirty="0" smtClean="0"/>
              <a:t>bazıları yalnızca </a:t>
            </a:r>
            <a:r>
              <a:rPr lang="tr-TR" dirty="0"/>
              <a:t>kendimize aittir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Bazılarını ise güven duyduğumuz kişilerle paylaşabiliriz; ailemiz, akrabalarımız, öğretmenimiz, yakın arkadaşlarımız gibi.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899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03232" cy="9144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KİŞİSEL ALANIMIZ NELERİ KAPSAR ?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Özel alanımıza dahil olan şeylere hiç kimse müdahale edemez, bizden habersiz öğrenmeye çalışamaz, el koyamaz. </a:t>
            </a:r>
          </a:p>
          <a:p>
            <a:r>
              <a:rPr lang="tr-TR" dirty="0" smtClean="0"/>
              <a:t>Eğer birisi bunu yaparsa özel alanımızı ihlal etmiş olur. </a:t>
            </a:r>
          </a:p>
          <a:p>
            <a:r>
              <a:rPr lang="tr-TR" dirty="0" smtClean="0"/>
              <a:t>Sosyal medya hesabımız, fotoğraflarımız, şifrelerimiz, dijital ortamdaki paylaşımlarımız da özel alana dahildir. </a:t>
            </a:r>
          </a:p>
          <a:p>
            <a:r>
              <a:rPr lang="tr-TR" dirty="0" smtClean="0"/>
              <a:t>İnternette de özel alanımızla ilgili sınırlar koymamız, paylaşımlarımızın kimlere ulaşabileceğini bilmemiz ve buna göre paylaşım yapmamız önemli.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07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SOMUT SINIRLAR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229600" cy="4525963"/>
          </a:xfrm>
        </p:spPr>
        <p:txBody>
          <a:bodyPr numCol="2"/>
          <a:lstStyle/>
          <a:p>
            <a:r>
              <a:rPr lang="tr-TR" dirty="0" smtClean="0"/>
              <a:t>Evimiz</a:t>
            </a:r>
          </a:p>
          <a:p>
            <a:r>
              <a:rPr lang="tr-TR" dirty="0" smtClean="0"/>
              <a:t>Odamız</a:t>
            </a:r>
          </a:p>
          <a:p>
            <a:r>
              <a:rPr lang="tr-TR" dirty="0" smtClean="0"/>
              <a:t>Telefonumuz</a:t>
            </a:r>
          </a:p>
          <a:p>
            <a:r>
              <a:rPr lang="tr-TR" dirty="0" smtClean="0"/>
              <a:t>Günlüğümüz</a:t>
            </a:r>
          </a:p>
          <a:p>
            <a:r>
              <a:rPr lang="tr-TR" dirty="0" smtClean="0"/>
              <a:t>Ülkemiz</a:t>
            </a:r>
          </a:p>
          <a:p>
            <a:r>
              <a:rPr lang="tr-TR" dirty="0" smtClean="0"/>
              <a:t>Trafik kuralları</a:t>
            </a:r>
          </a:p>
          <a:p>
            <a:r>
              <a:rPr lang="tr-TR" dirty="0" smtClean="0"/>
              <a:t>Bedenimiz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EHBERLİK\Desktop\indir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2857500" cy="1600200"/>
          </a:xfrm>
          <a:prstGeom prst="rect">
            <a:avLst/>
          </a:prstGeom>
          <a:noFill/>
        </p:spPr>
      </p:pic>
      <p:pic>
        <p:nvPicPr>
          <p:cNvPr id="4099" name="Picture 3" descr="C:\Users\REHBERLİK\Desktop\istockphoto-691940474-102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204864"/>
            <a:ext cx="3121025" cy="2325687"/>
          </a:xfrm>
          <a:prstGeom prst="rect">
            <a:avLst/>
          </a:prstGeom>
          <a:noFill/>
        </p:spPr>
      </p:pic>
      <p:pic>
        <p:nvPicPr>
          <p:cNvPr id="4100" name="Picture 4" descr="C:\Users\REHBERLİK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005064"/>
            <a:ext cx="2143125" cy="2143125"/>
          </a:xfrm>
          <a:prstGeom prst="rect">
            <a:avLst/>
          </a:prstGeom>
          <a:noFill/>
        </p:spPr>
      </p:pic>
      <p:pic>
        <p:nvPicPr>
          <p:cNvPr id="4101" name="Picture 5" descr="C:\Users\REHBERLİK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437112"/>
            <a:ext cx="2876550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SOYUT SINIRLAR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63888" y="1556792"/>
            <a:ext cx="5328592" cy="3672408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Birini istemediği halde ilişkileri, dersleri vb. hakkında konuşmaya zorlamak</a:t>
            </a:r>
          </a:p>
          <a:p>
            <a:endParaRPr lang="tr-TR" dirty="0" smtClean="0"/>
          </a:p>
          <a:p>
            <a:r>
              <a:rPr lang="tr-TR" dirty="0" smtClean="0"/>
              <a:t>İstemediği halde bir yere götürmek</a:t>
            </a:r>
          </a:p>
          <a:p>
            <a:endParaRPr lang="tr-TR" dirty="0" smtClean="0"/>
          </a:p>
          <a:p>
            <a:r>
              <a:rPr lang="tr-TR" dirty="0" smtClean="0"/>
              <a:t>Bir şey aldırmak için ısrar etmek</a:t>
            </a:r>
          </a:p>
          <a:p>
            <a:pPr marL="68580" indent="0">
              <a:buNone/>
            </a:pPr>
            <a:r>
              <a:rPr lang="tr-TR" dirty="0" smtClean="0"/>
              <a:t> </a:t>
            </a:r>
            <a:endParaRPr lang="tr-TR" dirty="0"/>
          </a:p>
          <a:p>
            <a:r>
              <a:rPr lang="tr-TR" dirty="0" smtClean="0"/>
              <a:t>Bir </a:t>
            </a:r>
            <a:r>
              <a:rPr lang="tr-TR" dirty="0"/>
              <a:t>konuda duygu ve düşüncelerini açıklamaya zorlamak</a:t>
            </a:r>
            <a:endParaRPr lang="tr-TR" dirty="0" smtClean="0"/>
          </a:p>
          <a:p>
            <a:r>
              <a:rPr lang="tr-TR" dirty="0" smtClean="0"/>
              <a:t>Sosyal medya şifresini paylaşmaya zorlamak </a:t>
            </a:r>
            <a:r>
              <a:rPr lang="tr-TR" dirty="0" err="1" smtClean="0"/>
              <a:t>vb</a:t>
            </a:r>
            <a:r>
              <a:rPr lang="tr-TR" dirty="0" smtClean="0"/>
              <a:t>…</a:t>
            </a:r>
          </a:p>
          <a:p>
            <a:pPr marL="68580" indent="0"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9608"/>
            <a:ext cx="3024336" cy="336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192</TotalTime>
  <Words>564</Words>
  <Application>Microsoft Office PowerPoint</Application>
  <PresentationFormat>Ekran Gösterisi (4:3)</PresentationFormat>
  <Paragraphs>84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Kent</vt:lpstr>
      <vt:lpstr>         SINIR KOYMA </vt:lpstr>
      <vt:lpstr>SINIR KOYMA NEDİR ?  SINIR KOYMA, KİŞİSEL ALANLARIMIZI VE  HAKLARIMIZI KORUMANIN BİR YOLUDUR. SINIR KOYMA, BİREYİN KENDİSİNİ KORUMASINI VE SAĞLIKLI İLİŞKİLER KURMASININ ANAHTARIDIR. </vt:lpstr>
      <vt:lpstr>         KİŞİSEL ALAN</vt:lpstr>
      <vt:lpstr>KİŞİSEL ALAN</vt:lpstr>
      <vt:lpstr>KİŞİSEL ALANIMIZ NELERİ KAPSAR ?</vt:lpstr>
      <vt:lpstr>KİŞİSEL ALANIMIZ NELERİ KAPSAR ?</vt:lpstr>
      <vt:lpstr>SOMUT SINIRLAR</vt:lpstr>
      <vt:lpstr>PowerPoint Sunusu</vt:lpstr>
      <vt:lpstr>SOYUT SINIRLAR</vt:lpstr>
      <vt:lpstr>NEDEN SINIR KOYMAK GEREKİR ?</vt:lpstr>
      <vt:lpstr>PowerPoint Sunusu</vt:lpstr>
      <vt:lpstr>SINIRLAR,KİŞİNİN KENDİSİNİ VE KARŞISINDAKİNİ KORUMAK İÇİNDİR.</vt:lpstr>
      <vt:lpstr>ONAY</vt:lpstr>
      <vt:lpstr>  Bir kişinin onay verdiğini nasıl anlarız ?   SORU SORARIZ…..</vt:lpstr>
      <vt:lpstr>ONAY</vt:lpstr>
      <vt:lpstr>Örnek Durumlar</vt:lpstr>
      <vt:lpstr>PowerPoint Sunusu</vt:lpstr>
      <vt:lpstr>PowerPoint Sunusu</vt:lpstr>
      <vt:lpstr>PowerPoint Sunusu</vt:lpstr>
      <vt:lpstr>PowerPoint Sunusu</vt:lpstr>
      <vt:lpstr>SINIR KOYMA EĞİTİMİ KAPSAMINDA VELİLERE ÖNERİLER</vt:lpstr>
      <vt:lpstr>PowerPoint Sunusu</vt:lpstr>
      <vt:lpstr>PowerPoint Sunusu</vt:lpstr>
      <vt:lpstr>PowerPoint Sunusu</vt:lpstr>
      <vt:lpstr>PowerPoint Sunusu</vt:lpstr>
      <vt:lpstr>SEVGİYLE KALIN…</vt:lpstr>
      <vt:lpstr>Görsel Kaynakça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SINIR NEDİR ?</dc:title>
  <dc:creator>Nurdane pdr</dc:creator>
  <cp:lastModifiedBy>HP</cp:lastModifiedBy>
  <cp:revision>45</cp:revision>
  <dcterms:created xsi:type="dcterms:W3CDTF">2023-10-09T09:58:52Z</dcterms:created>
  <dcterms:modified xsi:type="dcterms:W3CDTF">2024-09-12T11:27:37Z</dcterms:modified>
</cp:coreProperties>
</file>