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58" r:id="rId9"/>
    <p:sldId id="259" r:id="rId10"/>
    <p:sldId id="260" r:id="rId11"/>
    <p:sldId id="268" r:id="rId12"/>
    <p:sldId id="269" r:id="rId13"/>
    <p:sldId id="270" r:id="rId14"/>
    <p:sldId id="271" r:id="rId15"/>
    <p:sldId id="272" r:id="rId16"/>
    <p:sldId id="280" r:id="rId17"/>
    <p:sldId id="275" r:id="rId18"/>
    <p:sldId id="276" r:id="rId19"/>
    <p:sldId id="277" r:id="rId20"/>
    <p:sldId id="278" r:id="rId21"/>
    <p:sldId id="279" r:id="rId22"/>
    <p:sldId id="273" r:id="rId23"/>
    <p:sldId id="274" r:id="rId24"/>
    <p:sldId id="261" r:id="rId25"/>
    <p:sldId id="283" r:id="rId26"/>
    <p:sldId id="281" r:id="rId27"/>
    <p:sldId id="282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13.09.2024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chemeClr val="accent1">
                    <a:lumMod val="75000"/>
                  </a:schemeClr>
                </a:solidFill>
              </a:rPr>
              <a:t>Çocuklarda Sınır </a:t>
            </a:r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</a:rPr>
              <a:t>Koyma </a:t>
            </a:r>
            <a:endParaRPr lang="tr-T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367240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56" y="260648"/>
            <a:ext cx="4191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1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91680" y="680727"/>
            <a:ext cx="5507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ETKİLİ SINIR KOYMA YÖNTEMLERİ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1560" y="1997839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sz="2000" b="1" i="1" dirty="0" smtClean="0">
                <a:solidFill>
                  <a:srgbClr val="FF0000"/>
                </a:solidFill>
              </a:rPr>
              <a:t>Net ve Tutarlı Olun</a:t>
            </a:r>
            <a:r>
              <a:rPr lang="tr-TR" sz="2000" b="1" dirty="0" smtClean="0">
                <a:solidFill>
                  <a:srgbClr val="FF0000"/>
                </a:solidFill>
              </a:rPr>
              <a:t>: </a:t>
            </a:r>
            <a:r>
              <a:rPr lang="tr-TR" sz="2000" b="1" dirty="0">
                <a:solidFill>
                  <a:schemeClr val="accent4">
                    <a:lumMod val="50000"/>
                  </a:schemeClr>
                </a:solidFill>
              </a:rPr>
              <a:t>Kurallar açık ve tutarlı olmalı.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000" b="1" i="1" dirty="0">
                <a:solidFill>
                  <a:srgbClr val="FF0000"/>
                </a:solidFill>
              </a:rPr>
              <a:t>Olumlu Dil Kullanımı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b="1" dirty="0">
                <a:solidFill>
                  <a:schemeClr val="accent4">
                    <a:lumMod val="50000"/>
                  </a:schemeClr>
                </a:solidFill>
              </a:rPr>
              <a:t>“Bunu yapma” yerine “Şu an bunu yapmamız gerekiyor.”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000" b="1" i="1" dirty="0">
                <a:solidFill>
                  <a:srgbClr val="FF0000"/>
                </a:solidFill>
              </a:rPr>
              <a:t>Sınırları Açıklayın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b="1" dirty="0">
                <a:solidFill>
                  <a:schemeClr val="accent4">
                    <a:lumMod val="50000"/>
                  </a:schemeClr>
                </a:solidFill>
              </a:rPr>
              <a:t>Kuralların nedenlerini açıklayın.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000" b="1" i="1" dirty="0">
                <a:solidFill>
                  <a:srgbClr val="FF0000"/>
                </a:solidFill>
              </a:rPr>
              <a:t>Küçük Adımlarla İlerleyin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b="1" dirty="0">
                <a:solidFill>
                  <a:schemeClr val="accent4">
                    <a:lumMod val="50000"/>
                  </a:schemeClr>
                </a:solidFill>
              </a:rPr>
              <a:t>Büyük değişikliklerden kaçının.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000" b="1" i="1" dirty="0">
                <a:solidFill>
                  <a:srgbClr val="FF0000"/>
                </a:solidFill>
              </a:rPr>
              <a:t>Örnek Olun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b="1" dirty="0">
                <a:solidFill>
                  <a:schemeClr val="accent4">
                    <a:lumMod val="50000"/>
                  </a:schemeClr>
                </a:solidFill>
              </a:rPr>
              <a:t>Kendi davranışlarınızda da sınırları uygulayın.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81" y="4458051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1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908720"/>
            <a:ext cx="76328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Net ve Anlaşılır Kurallar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Belirleme </a:t>
            </a:r>
          </a:p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Basit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ve Açık Kurallar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tr-TR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Öğrenilebilecek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dilde ve kısa cümlelerle kurallar aktarılır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Örneğin, </a:t>
            </a:r>
            <a:endParaRPr lang="tr-TR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Oyuncakları paylaşmalısın” yerine “Oyuncakları sırayla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oynayalım”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Dikkatli ol” yerine “Oyuncağı yerde bırakma” gibi net ifadeler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kullanın. 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24424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7" y="1844824"/>
            <a:ext cx="78174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Tutarlılık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Sağlama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Süreklilik</a:t>
            </a:r>
          </a:p>
          <a:p>
            <a:pPr algn="ctr"/>
            <a:endParaRPr lang="tr-T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Kuralları uygularken anne ve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babanın kurala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beraber karar vermesi ve kuralı aynı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şekilde uygulamaları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önemlidir. Tutarlılığınızı destekleyecek diğer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bir özellik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ise kuralın her zaman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geçerli olmasıdır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. Ebeveynler tutarsız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ve istikrarsız davrandıklarında çocukların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çıkardığı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sonuç “kurallar bir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defa bozulabildiyse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demek ki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tekrar bozulabilir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” olacaktır. </a:t>
            </a:r>
            <a:endParaRPr lang="tr-TR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886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1196752"/>
            <a:ext cx="705678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POZİTİF PEKİŞTİRME</a:t>
            </a:r>
          </a:p>
          <a:p>
            <a:endParaRPr lang="tr-T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Oluşan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Davranışları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Ödüllendirme 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kriterlerinin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kurallara uyması ve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övgülerin gerekçesi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ile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yapılmasıdır.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Örneğin,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«Oyuncaklarını paylaşman çok güzeldi.»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6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1" y="1839317"/>
            <a:ext cx="68407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NEDEN-SONUÇ İLİŞKİSİ</a:t>
            </a:r>
          </a:p>
          <a:p>
            <a:endParaRPr lang="tr-TR" dirty="0" smtClean="0"/>
          </a:p>
          <a:p>
            <a:pPr algn="just"/>
            <a:r>
              <a:rPr lang="tr-TR" sz="2400" b="1" i="1" dirty="0" smtClean="0">
                <a:solidFill>
                  <a:schemeClr val="accent4">
                    <a:lumMod val="50000"/>
                  </a:schemeClr>
                </a:solidFill>
              </a:rPr>
              <a:t>Kuralların </a:t>
            </a:r>
            <a:r>
              <a:rPr lang="tr-TR" sz="2400" b="1" i="1" dirty="0">
                <a:solidFill>
                  <a:schemeClr val="accent4">
                    <a:lumMod val="50000"/>
                  </a:schemeClr>
                </a:solidFill>
              </a:rPr>
              <a:t>Sebeplerini </a:t>
            </a:r>
            <a:r>
              <a:rPr lang="tr-TR" sz="2400" b="1" i="1" dirty="0" smtClean="0">
                <a:solidFill>
                  <a:schemeClr val="accent4">
                    <a:lumMod val="50000"/>
                  </a:schemeClr>
                </a:solidFill>
              </a:rPr>
              <a:t>Açıklama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endParaRPr lang="tr-TR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Kuralların  ayrıntılarının anlatılması. 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Örneğin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«Yatmadan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önce dişlerini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fırçalaman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önemli çünkü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dişlerini fırçalarsan  daha sağlıklı olur»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2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2551837"/>
            <a:ext cx="69847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SABIRLI VE NAZİK OLMA</a:t>
            </a:r>
          </a:p>
          <a:p>
            <a:endParaRPr lang="tr-TR" dirty="0" smtClean="0"/>
          </a:p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Sakin </a:t>
            </a:r>
            <a:r>
              <a:rPr lang="tr-TR" sz="2400" dirty="0">
                <a:solidFill>
                  <a:srgbClr val="FF0000"/>
                </a:solidFill>
              </a:rPr>
              <a:t>ve Destekleyici Bir Yaklaşım</a:t>
            </a:r>
            <a:r>
              <a:rPr lang="tr-TR" sz="2400" dirty="0" smtClean="0">
                <a:solidFill>
                  <a:srgbClr val="FF0000"/>
                </a:solidFill>
              </a:rPr>
              <a:t>: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Sınırı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ayırırken nazik ve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sabırlı olmak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, büyüme koşullarının olumlu bir şekilde anlaşılmasına yardımcı olur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endParaRPr lang="tr-TR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Empati Gösterme</a:t>
            </a:r>
            <a:r>
              <a:rPr lang="tr-TR" sz="2400" dirty="0" smtClean="0">
                <a:solidFill>
                  <a:srgbClr val="FF0000"/>
                </a:solidFill>
              </a:rPr>
              <a:t>: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Bilgilerin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anlaşılmasını sağlar ve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çocuğa kendini güvende hissettirir.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3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87218" y="1196752"/>
            <a:ext cx="6941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ALTERNATİF SUNUN</a:t>
            </a:r>
          </a:p>
          <a:p>
            <a:pPr algn="just"/>
            <a:endParaRPr lang="tr-T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Çerçevesini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çizdiğimiz iki seçenek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arasında çocuğa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seçim hakkı sunulduğunda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çocuğun karar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verme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beceri gelişirken çatışma yaşaması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da engellenmiş olur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Örneğin oynamak istediği iki oyuncaktan hangisini tercih ettiğini sormak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84" y="450912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1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268760"/>
            <a:ext cx="776927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ÖRNEK(1)</a:t>
            </a:r>
          </a:p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OYUNCAK PAYLAŞIMI:</a:t>
            </a:r>
          </a:p>
          <a:p>
            <a:r>
              <a:rPr lang="tr-TR" dirty="0" smtClean="0"/>
              <a:t> </a:t>
            </a:r>
          </a:p>
          <a:p>
            <a:pPr algn="just"/>
            <a:r>
              <a:rPr lang="tr-TR" sz="2400" i="1" u="sng" dirty="0" smtClean="0">
                <a:solidFill>
                  <a:schemeClr val="accent4">
                    <a:lumMod val="50000"/>
                  </a:schemeClr>
                </a:solidFill>
              </a:rPr>
              <a:t>Çocuklar </a:t>
            </a:r>
            <a:r>
              <a:rPr lang="tr-TR" sz="2400" i="1" u="sng" dirty="0">
                <a:solidFill>
                  <a:schemeClr val="accent4">
                    <a:lumMod val="50000"/>
                  </a:schemeClr>
                </a:solidFill>
              </a:rPr>
              <a:t>bir oyuncak için tartışıyor ve kavga ediyorlar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endParaRPr lang="tr-TR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Sorun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Paylaşmama ve saldırgan davranışlar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Çözüm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Yolları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Sınır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Koyma: Çocuğa oyuncak paylaşmanın önemini ve sırayla oynama kurallarını öğretin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Pozitif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Pekiştirme: Paylaşmayı başardığında çocuğu övün ve olumlu davranışları teşvik edin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Zaman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Sınırlaması: Oyuncak üzerinde belirli bir süre kullanımı belirleyin, böylece her çocuk adil bir şekilde oynayabilir.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0913"/>
            <a:ext cx="2152650" cy="199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5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1268760"/>
            <a:ext cx="756084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ÖRNEK OLAY 2</a:t>
            </a:r>
          </a:p>
          <a:p>
            <a:endParaRPr lang="tr-TR" dirty="0"/>
          </a:p>
          <a:p>
            <a:pPr algn="just"/>
            <a:r>
              <a:rPr lang="tr-TR" sz="2400" dirty="0" smtClean="0"/>
              <a:t> </a:t>
            </a:r>
            <a:r>
              <a:rPr lang="tr-TR" sz="2000" i="1" u="sng" dirty="0">
                <a:solidFill>
                  <a:schemeClr val="accent4">
                    <a:lumMod val="50000"/>
                  </a:schemeClr>
                </a:solidFill>
              </a:rPr>
              <a:t>Yemekte Masa Başında </a:t>
            </a:r>
            <a:r>
              <a:rPr lang="tr-TR" sz="2000" i="1" u="sng" dirty="0" smtClean="0">
                <a:solidFill>
                  <a:schemeClr val="accent4">
                    <a:lumMod val="50000"/>
                  </a:schemeClr>
                </a:solidFill>
              </a:rPr>
              <a:t>Davranış</a:t>
            </a:r>
          </a:p>
          <a:p>
            <a:pPr algn="just"/>
            <a:endParaRPr lang="tr-TR" sz="2000" i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Durum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: Çocuk yemek 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masasından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sürekli kalkıyor ve yemek yemeyi reddediyor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Sorun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: Yemek saatlerinde disiplinsizlik ve yemek yeme alışkanlıklarının olmaması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Çözüm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Yolları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Sınır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Koyma: Yemek saatlerinde masa başında oturmak gerektiğini açıkça belirtin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Alternatifler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Sunma: Çocuğun yemeği bitirmesi için çeşitli motivasyonlar ve seçenekler sunun (örneğin, küçük bir ödül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Düzenli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Program: Yemek saatlerinin belirli bir rutine oturtulması, çocukların alışkanlıklarını düzenlemesine yardımcı olabilir.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54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7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620688"/>
            <a:ext cx="74888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ÖRNEK OLAY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  <a:p>
            <a:pPr algn="ctr"/>
            <a:endParaRPr lang="tr-T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Sakinleşme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ve Öfke 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Yönetimi</a:t>
            </a:r>
          </a:p>
          <a:p>
            <a:pPr algn="ctr"/>
            <a:endParaRPr lang="tr-T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000" i="1" u="sng" dirty="0" smtClean="0">
                <a:solidFill>
                  <a:schemeClr val="accent4">
                    <a:lumMod val="50000"/>
                  </a:schemeClr>
                </a:solidFill>
              </a:rPr>
              <a:t>Durum</a:t>
            </a:r>
            <a:r>
              <a:rPr lang="tr-TR" sz="2000" i="1" u="sng" dirty="0">
                <a:solidFill>
                  <a:schemeClr val="accent4">
                    <a:lumMod val="50000"/>
                  </a:schemeClr>
                </a:solidFill>
              </a:rPr>
              <a:t>: Çocuk sinirlenip öfkelenerek bağırıyor ve eşyaları fırlatıyor</a:t>
            </a:r>
            <a:r>
              <a:rPr lang="tr-TR" sz="2000" i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Sorun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: Öfke kontrolü ve uygun davranışlar konusunda eksiklik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Çözüm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Yolları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Sınır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Koyma: Öfke patlamalarının kabul edilemez olduğunu ve sakinleşme yöntemlerini öğretin (derin nefes almak, odadan çıkmak gibi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Öfke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İfade Yöntemleri: Çocuğa duygularını kelimelerle ifade etmeyi öğretin ve öfkesini anlatması için uygun bir yol 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sunun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Duygusal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Destek: Çocuğa duygusal destek ve anlayış göstererek, ne zaman yardım isteyebileceğini öğretin.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14970"/>
            <a:ext cx="2160240" cy="154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5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27784" y="800065"/>
            <a:ext cx="3028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Sınır Nedir</a:t>
            </a:r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55576" y="206084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chemeClr val="accent4">
                    <a:lumMod val="50000"/>
                  </a:schemeClr>
                </a:solidFill>
              </a:rPr>
              <a:t>Sınır, bireylerin ne yapabileceklerini ve ne yapamayacaklarını belirleyen kurallardır.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933056"/>
            <a:ext cx="28575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3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443841"/>
            <a:ext cx="77768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Örnek Olay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  <a:p>
            <a:pPr algn="ctr"/>
            <a:endParaRPr lang="tr-T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Oyun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Zamanında Kural 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İhlali</a:t>
            </a:r>
          </a:p>
          <a:p>
            <a:pPr algn="just"/>
            <a:endParaRPr lang="tr-T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000" i="1" u="sng" dirty="0" smtClean="0">
                <a:solidFill>
                  <a:schemeClr val="accent4">
                    <a:lumMod val="50000"/>
                  </a:schemeClr>
                </a:solidFill>
              </a:rPr>
              <a:t>Durum</a:t>
            </a:r>
            <a:r>
              <a:rPr lang="tr-TR" sz="2000" i="1" u="sng" dirty="0">
                <a:solidFill>
                  <a:schemeClr val="accent4">
                    <a:lumMod val="50000"/>
                  </a:schemeClr>
                </a:solidFill>
              </a:rPr>
              <a:t>: Çocuk, diğer çocuklarla oynarken kuralları ihlal ediyor ve başkalarını rahatsız ediyor</a:t>
            </a:r>
            <a:r>
              <a:rPr lang="tr-TR" sz="2000" i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Sorun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: Sosyal oyun kurallarına uyumsuzluk ve empati eksikliği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Çözüm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Yolları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Sınır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Koyma: Oyun kurallarını açıkça belirleyin ve çocuğa bu kurallara uymanın önemini açıklayın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Rol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Oynama: Kuralları öğretmek için oyun sırasında rol oynayarak örnek olun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Düşünme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Süresi: Kural ihlali durumunda kısa bir düşünme süresi uygulayarak çocuğun davranışını değerlendirmesine yardımcı olun.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7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2274838"/>
            <a:ext cx="73448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GENEL STRATEJİLER</a:t>
            </a:r>
          </a:p>
          <a:p>
            <a:pPr algn="ctr"/>
            <a:endParaRPr lang="tr-T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Tutarlılık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Her zaman aynı sınırları ve kuralları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uygulamak.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Açıklık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ve Anlayış: Kuralları ve beklentileri açıkça ifade etmek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Pozitif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Pekiştirme: İyi davranışları ödüllendirmek ve olumlu pekiştirme kullanmak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Empati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ve Destek: Çocukların duygularını anlamak ve destekleyici bir yaklaşım sergilemek.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96" y="18864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0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2274838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 SINIR KOYMAMANIN POTANSİYEL SONUÇLARI NELER OLABİLİR?</a:t>
            </a:r>
          </a:p>
          <a:p>
            <a:endParaRPr lang="tr-TR" dirty="0" smtClean="0"/>
          </a:p>
          <a:p>
            <a:pPr algn="just"/>
            <a:r>
              <a:rPr lang="tr-TR" sz="2400" i="1" dirty="0" smtClean="0">
                <a:solidFill>
                  <a:schemeClr val="accent4">
                    <a:lumMod val="50000"/>
                  </a:schemeClr>
                </a:solidFill>
              </a:rPr>
              <a:t>Davranış </a:t>
            </a:r>
            <a:r>
              <a:rPr lang="tr-TR" sz="2400" i="1" dirty="0">
                <a:solidFill>
                  <a:schemeClr val="accent4">
                    <a:lumMod val="50000"/>
                  </a:schemeClr>
                </a:solidFill>
              </a:rPr>
              <a:t>Problemleri: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Kuralsızlık, çocuğun olumsuz davranışlar geliştirmesine neden olabilir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400" i="1" dirty="0" smtClean="0">
                <a:solidFill>
                  <a:schemeClr val="accent4">
                    <a:lumMod val="50000"/>
                  </a:schemeClr>
                </a:solidFill>
              </a:rPr>
              <a:t>Düşük </a:t>
            </a:r>
            <a:r>
              <a:rPr lang="tr-TR" sz="2400" i="1" dirty="0">
                <a:solidFill>
                  <a:schemeClr val="accent4">
                    <a:lumMod val="50000"/>
                  </a:schemeClr>
                </a:solidFill>
              </a:rPr>
              <a:t>Öz Disiplin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Çocuk, davranışlarının sonuçlarını anlamakta zorlanabilir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tr-TR" sz="2400" i="1" dirty="0" smtClean="0">
                <a:solidFill>
                  <a:schemeClr val="accent4">
                    <a:lumMod val="50000"/>
                  </a:schemeClr>
                </a:solidFill>
              </a:rPr>
              <a:t>Güvensizlik</a:t>
            </a:r>
            <a:r>
              <a:rPr lang="tr-TR" sz="2400" i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Belirsizlik, çocuğun kendini güvende hissetmesini engelleyebilir.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1657350" cy="15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77686" y="2204864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VELİLER İÇİN PRATİK İPUÇLARI</a:t>
            </a:r>
          </a:p>
          <a:p>
            <a:endParaRPr lang="tr-TR" i="1" dirty="0" smtClean="0"/>
          </a:p>
          <a:p>
            <a:r>
              <a:rPr lang="tr-TR" sz="2800" b="1" i="1" dirty="0" smtClean="0">
                <a:solidFill>
                  <a:schemeClr val="accent4">
                    <a:lumMod val="50000"/>
                  </a:schemeClr>
                </a:solidFill>
              </a:rPr>
              <a:t>Model </a:t>
            </a:r>
            <a:r>
              <a:rPr lang="tr-TR" sz="2800" b="1" i="1" dirty="0">
                <a:solidFill>
                  <a:schemeClr val="accent4">
                    <a:lumMod val="50000"/>
                  </a:schemeClr>
                </a:solidFill>
              </a:rPr>
              <a:t>Olma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: Çocuklar, yetişkinlerin davranışlarını örnek alır; tutarlı ve örnek bir davranış sergilemek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tr-TR" sz="2800" b="1" i="1" dirty="0" smtClean="0">
                <a:solidFill>
                  <a:schemeClr val="accent4">
                    <a:lumMod val="50000"/>
                  </a:schemeClr>
                </a:solidFill>
              </a:rPr>
              <a:t>Pozitif </a:t>
            </a:r>
            <a:r>
              <a:rPr lang="tr-TR" sz="2800" b="1" i="1" dirty="0">
                <a:solidFill>
                  <a:schemeClr val="accent4">
                    <a:lumMod val="50000"/>
                  </a:schemeClr>
                </a:solidFill>
              </a:rPr>
              <a:t>Pekiştirme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: İyi davranışları ödüllendirme ve olumlu pekiştirme stratejileri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tr-TR" sz="2800" i="1" dirty="0" smtClean="0">
                <a:solidFill>
                  <a:schemeClr val="accent4">
                    <a:lumMod val="50000"/>
                  </a:schemeClr>
                </a:solidFill>
              </a:rPr>
              <a:t>İletişim</a:t>
            </a:r>
            <a:r>
              <a:rPr lang="tr-TR" sz="2800" i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Çocuklarla etkili ve açık bir iletişim kurma yöntemleri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617"/>
            <a:ext cx="1419225" cy="170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692696"/>
            <a:ext cx="6295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SINIR KOYARKEN </a:t>
            </a:r>
          </a:p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KARŞILAŞILABİLECEK ZORLUKLAR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95671" y="1916832"/>
            <a:ext cx="80103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i="1" dirty="0">
                <a:solidFill>
                  <a:schemeClr val="accent4">
                    <a:lumMod val="50000"/>
                  </a:schemeClr>
                </a:solidFill>
              </a:rPr>
              <a:t>İsyan ve Tepkiler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: Çocuklar sınırları anlamayabilir veya tepki verebilir. Çocuğunuz beraber belirlediğiniz 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bir kurala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uymuyorsa, öncelikle sakin bir ses</a:t>
            </a:r>
          </a:p>
          <a:p>
            <a:pPr algn="just"/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tonu ile ilgili kuralı tekrarlayın. Kuralı tekrarlarken, “</a:t>
            </a:r>
            <a:r>
              <a:rPr lang="tr-TR" sz="2000" i="1" u="sng" dirty="0">
                <a:solidFill>
                  <a:schemeClr val="accent4">
                    <a:lumMod val="50000"/>
                  </a:schemeClr>
                </a:solidFill>
              </a:rPr>
              <a:t>lütfen, rica </a:t>
            </a:r>
            <a:r>
              <a:rPr lang="tr-TR" sz="2000" i="1" u="sng" dirty="0" err="1" smtClean="0">
                <a:solidFill>
                  <a:schemeClr val="accent4">
                    <a:lumMod val="50000"/>
                  </a:schemeClr>
                </a:solidFill>
              </a:rPr>
              <a:t>etsem,yalvarırım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” gibi sözcükler yerine, 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kararlı ancak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sert olmayan bir ses tonu </a:t>
            </a:r>
            <a:r>
              <a:rPr lang="tr-TR" sz="2000" dirty="0" err="1" smtClean="0">
                <a:solidFill>
                  <a:schemeClr val="accent4">
                    <a:lumMod val="50000"/>
                  </a:schemeClr>
                </a:solidFill>
              </a:rPr>
              <a:t>kullanın.Yüksek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ses, bağırma, şiddet uygulama,</a:t>
            </a:r>
          </a:p>
          <a:p>
            <a:pPr algn="just"/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aşırı öfkelenme gibi tavırlar çocuğun</a:t>
            </a:r>
          </a:p>
          <a:p>
            <a:pPr algn="just"/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kurala uymasını kolaylaştırmadığı gibi,</a:t>
            </a:r>
          </a:p>
          <a:p>
            <a:pPr algn="just"/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anne babadan 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korkmasına neden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olabilir. Kuralı tekrarladıktan sonra, çocuğunuz</a:t>
            </a:r>
          </a:p>
          <a:p>
            <a:pPr algn="just"/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hala uymayı 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reddediyorsa sonucunu yaşamasına izin verin.</a:t>
            </a:r>
            <a:endParaRPr lang="tr-T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260"/>
            <a:ext cx="1241562" cy="145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7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34076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Aşırı Katı Kurallar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Çok katı kurallar çocukları olumsuz </a:t>
            </a:r>
            <a:r>
              <a:rPr lang="tr-TR" sz="2400" dirty="0" err="1" smtClean="0">
                <a:solidFill>
                  <a:schemeClr val="accent4">
                    <a:lumMod val="50000"/>
                  </a:schemeClr>
                </a:solidFill>
              </a:rPr>
              <a:t>etkileyebilir.Bu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 katılık çocuğun deneme ve keşfetmesini </a:t>
            </a:r>
            <a:r>
              <a:rPr lang="tr-TR" sz="2400" dirty="0" err="1" smtClean="0">
                <a:solidFill>
                  <a:schemeClr val="accent4">
                    <a:lumMod val="50000"/>
                  </a:schemeClr>
                </a:solidFill>
              </a:rPr>
              <a:t>engeller.becerilerini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 sınırlandırır. Öğrenme ve sorumluluk</a:t>
            </a:r>
          </a:p>
          <a:p>
            <a:pPr algn="just"/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kazanmayı engeller, isyanı körükler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Değişen Durumlar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Çocuk büyüdükçe sınırları yeniden değerlendirme </a:t>
            </a:r>
            <a:r>
              <a:rPr lang="tr-TR" sz="2400" dirty="0" err="1" smtClean="0">
                <a:solidFill>
                  <a:schemeClr val="accent4">
                    <a:lumMod val="50000"/>
                  </a:schemeClr>
                </a:solidFill>
              </a:rPr>
              <a:t>gerekliliğidir.Öğrenme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ve sorumluluk</a:t>
            </a:r>
          </a:p>
          <a:p>
            <a:pPr algn="just"/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kazanmayı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artırabilmek için çocuğun büyüyen yaşıyla doğru orantılı sınırlar uygulanmalıdır.</a:t>
            </a:r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4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2274838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KAYNAKLAR</a:t>
            </a:r>
            <a:endParaRPr lang="tr-T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Ankara </a:t>
            </a:r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Üniversitesi,</a:t>
            </a:r>
          </a:p>
          <a:p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o https://acikders.ankara.edu.tr/mod/resouce/view</a:t>
            </a:r>
          </a:p>
          <a:p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o https://slideplayer.biz.tr/slide/11910762/</a:t>
            </a:r>
          </a:p>
          <a:p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o https://okul.com.tr/ailelericin/makaleleri/cocugunuza-sinir-koymak-vesaglikli-sinirlar-</a:t>
            </a:r>
          </a:p>
        </p:txBody>
      </p:sp>
    </p:spTree>
    <p:extLst>
      <p:ext uri="{BB962C8B-B14F-4D97-AF65-F5344CB8AC3E}">
        <p14:creationId xmlns:p14="http://schemas.microsoft.com/office/powerpoint/2010/main" val="27776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4204" y="1412776"/>
            <a:ext cx="8208912" cy="222312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TEŞEKKÜRLER</a:t>
            </a:r>
            <a:br>
              <a:rPr lang="tr-TR" sz="4400" b="1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</a:br>
            <a:endParaRPr lang="tr-TR" sz="4400" b="1" dirty="0">
              <a:solidFill>
                <a:schemeClr val="accent1">
                  <a:lumMod val="75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0726"/>
            <a:ext cx="2637656" cy="264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1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15532" y="548680"/>
            <a:ext cx="68483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SINIRLAR</a:t>
            </a:r>
          </a:p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 ÇOCUKLAR İÇİN NEDEN ÖNEMLİDİR?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99592" y="1839524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1" dirty="0">
                <a:solidFill>
                  <a:schemeClr val="accent4">
                    <a:lumMod val="50000"/>
                  </a:schemeClr>
                </a:solidFill>
              </a:rPr>
              <a:t>Güven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Çocuklar sınırlar sayesinde güvende hissederler.</a:t>
            </a:r>
          </a:p>
          <a:p>
            <a:r>
              <a:rPr lang="tr-TR" sz="2400" b="1" i="1" dirty="0">
                <a:solidFill>
                  <a:schemeClr val="accent4">
                    <a:lumMod val="50000"/>
                  </a:schemeClr>
                </a:solidFill>
              </a:rPr>
              <a:t>Düzen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Sınırlar günlük yaşamın düzenli ve öngörülebilir olmasını sağlar.</a:t>
            </a:r>
          </a:p>
          <a:p>
            <a:r>
              <a:rPr lang="tr-TR" sz="2400" b="1" i="1" dirty="0">
                <a:solidFill>
                  <a:schemeClr val="accent4">
                    <a:lumMod val="50000"/>
                  </a:schemeClr>
                </a:solidFill>
              </a:rPr>
              <a:t>Öğrenme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Sınırlar, çocuklara sosyal kuralları ve uygun davranışları öğretir.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27784" y="620688"/>
            <a:ext cx="3833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SINIRLAR VE GÜVEN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71600" y="3501008"/>
            <a:ext cx="6390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Çocuklar sınırlar sayesinde ne yapabileceklerini bilirler, bu da onlara güven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verir. Güvenli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bir ortamda öğrenme ve keşfetme daha kolaydır.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760">
            <a:off x="6365171" y="1258214"/>
            <a:ext cx="1960161" cy="196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9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39752" y="476672"/>
            <a:ext cx="385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SINIRLAR VE DÜZEN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7584" y="1916832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tr-TR" sz="3200" dirty="0">
                <a:solidFill>
                  <a:schemeClr val="accent4">
                    <a:lumMod val="50000"/>
                  </a:schemeClr>
                </a:solidFill>
              </a:rPr>
              <a:t>Düzenli bir çevre, çocukların ne zaman ne yapacaklarını bilmelerine yardımcı </a:t>
            </a:r>
            <a:r>
              <a:rPr lang="tr-TR" sz="3200" dirty="0" smtClean="0">
                <a:solidFill>
                  <a:schemeClr val="accent4">
                    <a:lumMod val="50000"/>
                  </a:schemeClr>
                </a:solidFill>
              </a:rPr>
              <a:t>olur. Bu </a:t>
            </a:r>
            <a:r>
              <a:rPr lang="tr-TR" sz="3200" dirty="0">
                <a:solidFill>
                  <a:schemeClr val="accent4">
                    <a:lumMod val="50000"/>
                  </a:schemeClr>
                </a:solidFill>
              </a:rPr>
              <a:t>düzen, çocukların kendilerini daha rahat hissetmelerini sağlar</a:t>
            </a:r>
            <a:r>
              <a:rPr lang="tr-TR" sz="24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57" y="4149080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6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35696" y="404664"/>
            <a:ext cx="4974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SINIRLAR VE ÖĞRENME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43608" y="213285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Sınırlar, çocuklara sosyal becerileri ve problem çözme yeteneklerini öğretir.</a:t>
            </a:r>
          </a:p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Kurallara uyma, sorumluluk duygusunu geliştirir</a:t>
            </a:r>
            <a:r>
              <a:rPr lang="tr-TR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58377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0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95736" y="4766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 smtClean="0"/>
              <a:t>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Sınırları Belirlerken Nelere Dikkat Edilmelidir?</a:t>
            </a:r>
          </a:p>
        </p:txBody>
      </p:sp>
      <p:sp>
        <p:nvSpPr>
          <p:cNvPr id="3" name="Dikdörtgen 2"/>
          <p:cNvSpPr/>
          <p:nvPr/>
        </p:nvSpPr>
        <p:spPr>
          <a:xfrm>
            <a:off x="987826" y="2348880"/>
            <a:ext cx="6968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i="1" dirty="0">
                <a:solidFill>
                  <a:schemeClr val="accent4">
                    <a:lumMod val="50000"/>
                  </a:schemeClr>
                </a:solidFill>
              </a:rPr>
              <a:t>Açıklık: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Sınırlar net ve anlaşılır olmalıdır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400" b="1" i="1" dirty="0" smtClean="0">
                <a:solidFill>
                  <a:schemeClr val="accent4">
                    <a:lumMod val="50000"/>
                  </a:schemeClr>
                </a:solidFill>
              </a:rPr>
              <a:t>Tutarlılık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Aynı sınırlar her zaman uygulanmalıdır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endParaRPr lang="tr-TR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tr-TR" sz="2400" b="1" i="1" dirty="0">
                <a:solidFill>
                  <a:schemeClr val="accent4">
                    <a:lumMod val="50000"/>
                  </a:schemeClr>
                </a:solidFill>
              </a:rPr>
              <a:t>Empati: 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Çocukların yaşına ve gelişim düzeyine uygun sınırlar konulmalıdır.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13242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7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15122" y="476672"/>
            <a:ext cx="74676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Okul Öncesi Dönemde Sınır Koymanın Önemi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54899" y="1916832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Sınırların Önemi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38266" y="270892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Çocuklar için sınırlar güvenlik sağlar.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Sınırlar öz disiplin ve sorumluluk duygusu geliştirir.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Güvenli ve düzenli bir ortam sağlar.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Sosyal beceriler kazandırır.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3888"/>
            <a:ext cx="22669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6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11760" y="764704"/>
            <a:ext cx="4586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SINIR KOYMANIN FAYDALARI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15616" y="1700809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b="1" i="1" dirty="0">
                <a:solidFill>
                  <a:schemeClr val="accent4">
                    <a:lumMod val="50000"/>
                  </a:schemeClr>
                </a:solidFill>
              </a:rPr>
              <a:t>Güvenlik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Tehlikeli durumlardan korunma.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i="1" dirty="0">
                <a:solidFill>
                  <a:schemeClr val="accent4">
                    <a:lumMod val="50000"/>
                  </a:schemeClr>
                </a:solidFill>
              </a:rPr>
              <a:t>Öz Disiplin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Kendi davranışlarını düzenleme.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i="1" dirty="0">
                <a:solidFill>
                  <a:schemeClr val="accent4">
                    <a:lumMod val="50000"/>
                  </a:schemeClr>
                </a:solidFill>
              </a:rPr>
              <a:t>Güvenli Ortam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Rahat ve öngörülebilir bir ortam.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i="1" dirty="0">
                <a:solidFill>
                  <a:schemeClr val="accent4">
                    <a:lumMod val="50000"/>
                  </a:schemeClr>
                </a:solidFill>
              </a:rPr>
              <a:t>Sosyal Beceriler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: Başkalarıyla uyumlu yaşam</a:t>
            </a:r>
            <a:r>
              <a:rPr lang="tr-TR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228">
            <a:off x="6947956" y="442838"/>
            <a:ext cx="1567061" cy="156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134">
            <a:off x="2519443" y="4571213"/>
            <a:ext cx="2143125" cy="17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0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246</TotalTime>
  <Words>1102</Words>
  <Application>Microsoft Office PowerPoint</Application>
  <PresentationFormat>Ekran Gösterisi (4:3)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Cumba</vt:lpstr>
      <vt:lpstr>Çocuklarda Sınır Koyma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Okul Öncesi Dönemde Sınır Koymanın Önemi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 Sınır Koyma</dc:title>
  <dc:creator>Fujitsu</dc:creator>
  <cp:lastModifiedBy>Fujitsu</cp:lastModifiedBy>
  <cp:revision>22</cp:revision>
  <dcterms:created xsi:type="dcterms:W3CDTF">2024-09-11T06:55:25Z</dcterms:created>
  <dcterms:modified xsi:type="dcterms:W3CDTF">2024-09-13T09:09:52Z</dcterms:modified>
</cp:coreProperties>
</file>