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87" d="100"/>
          <a:sy n="87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827584" y="3861048"/>
            <a:ext cx="7848600" cy="1927225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Çocuklarda Sınır Koyma 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Öğretmen sunusu</a:t>
            </a:r>
            <a:endParaRPr lang="tr-TR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1910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9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1556792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</a:rPr>
              <a:t>POZİTİF PEKİŞTİRME</a:t>
            </a:r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just"/>
            <a:r>
              <a:rPr lang="tr-TR" sz="2400" dirty="0" smtClean="0">
                <a:solidFill>
                  <a:srgbClr val="FF0000"/>
                </a:solidFill>
              </a:rPr>
              <a:t>Teşvik: 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İyi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davranışları ödüllendirin ve olumlu davranışları 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pekiştirmek için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övgüler 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kullanın</a:t>
            </a:r>
          </a:p>
          <a:p>
            <a:pPr algn="just"/>
            <a:endParaRPr lang="tr-T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tr-TR" sz="2400" dirty="0" smtClean="0">
                <a:solidFill>
                  <a:srgbClr val="FF0000"/>
                </a:solidFill>
              </a:rPr>
              <a:t>Örnek</a:t>
            </a:r>
            <a:r>
              <a:rPr lang="tr-TR" sz="2400" dirty="0">
                <a:solidFill>
                  <a:srgbClr val="FF0000"/>
                </a:solidFill>
              </a:rPr>
              <a:t>: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"Güzel paylaştın, çok teşekkür ederim" şeklinde olumlu geri bildirimlerde bulunun.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2" y="4221088"/>
            <a:ext cx="1742480" cy="233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2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1628800"/>
            <a:ext cx="72728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</a:rPr>
              <a:t>SAKİN VE SABIRLI OLMA</a:t>
            </a:r>
          </a:p>
          <a:p>
            <a:pPr algn="ctr"/>
            <a:endParaRPr lang="tr-TR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tr-TR" sz="2400" i="1" dirty="0" smtClean="0">
                <a:solidFill>
                  <a:srgbClr val="FF0000"/>
                </a:solidFill>
              </a:rPr>
              <a:t>Duygusal </a:t>
            </a:r>
            <a:r>
              <a:rPr lang="tr-TR" sz="2400" i="1" dirty="0">
                <a:solidFill>
                  <a:srgbClr val="FF0000"/>
                </a:solidFill>
              </a:rPr>
              <a:t>Kontrol</a:t>
            </a:r>
            <a:r>
              <a:rPr lang="tr-TR" sz="2400" dirty="0">
                <a:solidFill>
                  <a:srgbClr val="FF0000"/>
                </a:solidFill>
              </a:rPr>
              <a:t>: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Çocukların davranışlarını yönetirken sakin ve sabırlı kalın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endParaRPr lang="tr-T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tr-TR" sz="2400" i="1" dirty="0" smtClean="0">
                <a:solidFill>
                  <a:srgbClr val="FF0000"/>
                </a:solidFill>
              </a:rPr>
              <a:t>İletişim</a:t>
            </a:r>
            <a:r>
              <a:rPr lang="tr-TR" sz="2400" dirty="0">
                <a:solidFill>
                  <a:srgbClr val="FF0000"/>
                </a:solidFill>
              </a:rPr>
              <a:t>: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Çocuğun davranışları hakkında konuşurken anlayışlı ve destekleyici bir dil kullanın.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55" y="4210486"/>
            <a:ext cx="1715082" cy="237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7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2413338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 </a:t>
            </a:r>
            <a:r>
              <a:rPr lang="tr-TR" sz="2000" b="1" dirty="0" smtClean="0">
                <a:solidFill>
                  <a:schemeClr val="tx2">
                    <a:lumMod val="75000"/>
                  </a:schemeClr>
                </a:solidFill>
              </a:rPr>
              <a:t>YAPICI İLETİŞİM VE İSTEDİĞİMİZ DAVRANIŞI </a:t>
            </a:r>
            <a:r>
              <a:rPr lang="tr-TR" sz="2000" b="1" dirty="0" smtClean="0">
                <a:solidFill>
                  <a:schemeClr val="tx2">
                    <a:lumMod val="75000"/>
                  </a:schemeClr>
                </a:solidFill>
              </a:rPr>
              <a:t>MODELLEME</a:t>
            </a:r>
          </a:p>
          <a:p>
            <a:pPr algn="ctr"/>
            <a:endParaRPr lang="tr-TR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tr-TR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tr-TR" sz="2400" i="1" dirty="0" smtClean="0">
                <a:solidFill>
                  <a:srgbClr val="FF0000"/>
                </a:solidFill>
              </a:rPr>
              <a:t>Model </a:t>
            </a:r>
            <a:r>
              <a:rPr lang="tr-TR" sz="2400" i="1" dirty="0">
                <a:solidFill>
                  <a:srgbClr val="FF0000"/>
                </a:solidFill>
              </a:rPr>
              <a:t>Olma</a:t>
            </a:r>
            <a:r>
              <a:rPr lang="tr-TR" sz="2400" dirty="0">
                <a:solidFill>
                  <a:srgbClr val="FF0000"/>
                </a:solidFill>
              </a:rPr>
              <a:t>: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Çocuklara beklenen davranışları göstermek için olumlu bir rol model 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olun</a:t>
            </a:r>
          </a:p>
          <a:p>
            <a:pPr algn="just"/>
            <a:endParaRPr lang="tr-T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tr-TR" sz="2400" i="1" dirty="0" smtClean="0">
                <a:solidFill>
                  <a:srgbClr val="FF0000"/>
                </a:solidFill>
              </a:rPr>
              <a:t>Örnek</a:t>
            </a:r>
            <a:r>
              <a:rPr lang="tr-TR" sz="2400" dirty="0">
                <a:solidFill>
                  <a:srgbClr val="FF0000"/>
                </a:solidFill>
              </a:rPr>
              <a:t>: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Sınıf içinde paylaşma, sıraya girme gibi davranışları kendiniz de uygulayarak çocuklara gösterin.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55" y="476672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0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67744" y="647934"/>
            <a:ext cx="5379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tx2">
                    <a:lumMod val="75000"/>
                  </a:schemeClr>
                </a:solidFill>
              </a:rPr>
              <a:t>ETKİLİ SINIR KOYMA YÖNTEMLERİ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67544" y="1997839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i="1" dirty="0">
                <a:solidFill>
                  <a:srgbClr val="FF0000"/>
                </a:solidFill>
              </a:rPr>
              <a:t>Net ve Tutarlı Olun</a:t>
            </a:r>
            <a:r>
              <a:rPr lang="tr-TR" sz="2400" dirty="0">
                <a:solidFill>
                  <a:srgbClr val="FF0000"/>
                </a:solidFill>
              </a:rPr>
              <a:t>: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Kurallar açık ve tutarlı olmalı.</a:t>
            </a:r>
          </a:p>
          <a:p>
            <a:pPr algn="just"/>
            <a:r>
              <a:rPr lang="tr-TR" sz="2400" i="1" dirty="0">
                <a:solidFill>
                  <a:srgbClr val="FF0000"/>
                </a:solidFill>
              </a:rPr>
              <a:t>Olumlu Dil Kullanımı</a:t>
            </a:r>
            <a:r>
              <a:rPr lang="tr-TR" sz="2400" dirty="0">
                <a:solidFill>
                  <a:srgbClr val="FF0000"/>
                </a:solidFill>
              </a:rPr>
              <a:t>: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“Bunu yapma” yerine “Şu an bunu yapmamız gerekiyor.”</a:t>
            </a:r>
          </a:p>
          <a:p>
            <a:pPr algn="just"/>
            <a:r>
              <a:rPr lang="tr-TR" sz="2400" i="1" dirty="0">
                <a:solidFill>
                  <a:srgbClr val="FF0000"/>
                </a:solidFill>
              </a:rPr>
              <a:t>Sınırları Açıklayın</a:t>
            </a:r>
            <a:r>
              <a:rPr lang="tr-TR" sz="2400" dirty="0">
                <a:solidFill>
                  <a:srgbClr val="FF0000"/>
                </a:solidFill>
              </a:rPr>
              <a:t>: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Kuralların nedenlerini açıklayın.</a:t>
            </a:r>
          </a:p>
          <a:p>
            <a:pPr algn="just"/>
            <a:r>
              <a:rPr lang="tr-TR" sz="2400" i="1" dirty="0">
                <a:solidFill>
                  <a:srgbClr val="FF0000"/>
                </a:solidFill>
              </a:rPr>
              <a:t>Küçük Adımlarla İlerleyin</a:t>
            </a:r>
            <a:r>
              <a:rPr lang="tr-TR" sz="2400" dirty="0">
                <a:solidFill>
                  <a:srgbClr val="FF0000"/>
                </a:solidFill>
              </a:rPr>
              <a:t>: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Büyük değişikliklerden kaçının.</a:t>
            </a:r>
          </a:p>
          <a:p>
            <a:pPr algn="just"/>
            <a:r>
              <a:rPr lang="tr-TR" sz="2400" dirty="0">
                <a:solidFill>
                  <a:srgbClr val="FF0000"/>
                </a:solidFill>
              </a:rPr>
              <a:t>Örnek Olun: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Kendi davranışlarınızda da sınırları uygulayın</a:t>
            </a:r>
            <a:r>
              <a:rPr lang="tr-TR" sz="2000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3436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61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126876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</a:rPr>
              <a:t>OKUL ÖNCESİ DÖNEMDE SINIR KOYMANIN ÖNEMİ</a:t>
            </a:r>
            <a:endParaRPr lang="tr-T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971600" y="227483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971600" y="2459504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Çocuklar için sınırlar güvenlik sağlar.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Sınırlar öz disiplin ve sorumluluk duygusu geliştirir.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Güvenli ve düzenli bir ortam sağlar.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Sosyal beceriler kazandırır</a:t>
            </a:r>
            <a:r>
              <a:rPr lang="tr-TR" sz="2400" dirty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53" y="4797152"/>
            <a:ext cx="40767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84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88260" y="980728"/>
            <a:ext cx="5165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</a:rPr>
              <a:t>ÖRNEK OLAYLAR VE ÇÖZÜMLER</a:t>
            </a:r>
            <a:endParaRPr lang="tr-T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83568" y="2274838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i="1" dirty="0">
                <a:solidFill>
                  <a:schemeClr val="tx2">
                    <a:lumMod val="75000"/>
                  </a:schemeClr>
                </a:solidFill>
              </a:rPr>
              <a:t>Örnek Olay 1: </a:t>
            </a:r>
            <a:endParaRPr lang="tr-TR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sz="2400" i="1" dirty="0" smtClean="0">
                <a:solidFill>
                  <a:schemeClr val="tx2">
                    <a:lumMod val="75000"/>
                  </a:schemeClr>
                </a:solidFill>
              </a:rPr>
              <a:t>Sınıf </a:t>
            </a:r>
            <a:r>
              <a:rPr lang="tr-TR" sz="2400" i="1" dirty="0">
                <a:solidFill>
                  <a:schemeClr val="tx2">
                    <a:lumMod val="75000"/>
                  </a:schemeClr>
                </a:solidFill>
              </a:rPr>
              <a:t>İçinde Gürültü </a:t>
            </a:r>
            <a:r>
              <a:rPr lang="tr-TR" sz="2400" i="1" dirty="0" smtClean="0">
                <a:solidFill>
                  <a:schemeClr val="tx2">
                    <a:lumMod val="75000"/>
                  </a:schemeClr>
                </a:solidFill>
              </a:rPr>
              <a:t>Yapma</a:t>
            </a:r>
          </a:p>
          <a:p>
            <a:pPr algn="ctr"/>
            <a:endParaRPr lang="tr-TR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2400" b="1" dirty="0" smtClean="0">
                <a:solidFill>
                  <a:srgbClr val="FF0000"/>
                </a:solidFill>
              </a:rPr>
              <a:t>Durum</a:t>
            </a:r>
            <a:r>
              <a:rPr lang="tr-TR" sz="2400" b="1" dirty="0">
                <a:solidFill>
                  <a:srgbClr val="FF0000"/>
                </a:solidFill>
              </a:rPr>
              <a:t>: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Çocuklar sınıfta sürekli yüksek sesle konuşuyor ve rahatsızlık yaratıyor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tr-TR" sz="2400" b="1" dirty="0" smtClean="0">
                <a:solidFill>
                  <a:srgbClr val="FF0000"/>
                </a:solidFill>
              </a:rPr>
              <a:t>Çözüm:</a:t>
            </a:r>
          </a:p>
          <a:p>
            <a:r>
              <a:rPr lang="tr-TR" sz="2400" b="1" dirty="0" smtClean="0">
                <a:solidFill>
                  <a:srgbClr val="FF0000"/>
                </a:solidFill>
              </a:rPr>
              <a:t>Sınır </a:t>
            </a:r>
            <a:r>
              <a:rPr lang="tr-TR" sz="2400" b="1" dirty="0">
                <a:solidFill>
                  <a:srgbClr val="FF0000"/>
                </a:solidFill>
              </a:rPr>
              <a:t>Koyma: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“Sınıfta sessiz konuşmalıyız” kuralını belirleyin ve uygulanmasını 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sağlayın</a:t>
            </a:r>
          </a:p>
          <a:p>
            <a:r>
              <a:rPr lang="tr-TR" sz="2400" b="1" dirty="0" smtClean="0">
                <a:solidFill>
                  <a:srgbClr val="FF0000"/>
                </a:solidFill>
              </a:rPr>
              <a:t>Pozitif </a:t>
            </a:r>
            <a:r>
              <a:rPr lang="tr-TR" sz="2400" b="1" dirty="0">
                <a:solidFill>
                  <a:srgbClr val="FF0000"/>
                </a:solidFill>
              </a:rPr>
              <a:t>Pekiştirme: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Sessiz kalan çocukları övün ve sessiz konuşmayı teşvik edin.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270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43608" y="2382813"/>
            <a:ext cx="7272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i="1" dirty="0">
                <a:solidFill>
                  <a:schemeClr val="tx2">
                    <a:lumMod val="75000"/>
                  </a:schemeClr>
                </a:solidFill>
              </a:rPr>
              <a:t>Örnek Olay </a:t>
            </a:r>
            <a:r>
              <a:rPr lang="tr-TR" sz="2000" i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  <a:p>
            <a:pPr algn="just"/>
            <a:r>
              <a:rPr lang="tr-TR" sz="20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2000" i="1" dirty="0">
                <a:solidFill>
                  <a:schemeClr val="tx2">
                    <a:lumMod val="75000"/>
                  </a:schemeClr>
                </a:solidFill>
              </a:rPr>
              <a:t>Oyun Zamanında Kurallara </a:t>
            </a:r>
            <a:r>
              <a:rPr lang="tr-TR" sz="2000" i="1" dirty="0" smtClean="0">
                <a:solidFill>
                  <a:schemeClr val="tx2">
                    <a:lumMod val="75000"/>
                  </a:schemeClr>
                </a:solidFill>
              </a:rPr>
              <a:t>Uymama</a:t>
            </a:r>
          </a:p>
          <a:p>
            <a:pPr algn="just"/>
            <a:endParaRPr lang="tr-TR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tr-TR" sz="2000" b="1" dirty="0" smtClean="0">
                <a:solidFill>
                  <a:srgbClr val="FF0000"/>
                </a:solidFill>
              </a:rPr>
              <a:t>Durum</a:t>
            </a:r>
            <a:r>
              <a:rPr lang="tr-TR" sz="2000" b="1" dirty="0">
                <a:solidFill>
                  <a:srgbClr val="FF0000"/>
                </a:solidFill>
              </a:rPr>
              <a:t>: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</a:rPr>
              <a:t>Çocuklar oyun sırasında kurallara uymuyor ve başkalarını rahatsız ediyor</a:t>
            </a: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000" b="1" dirty="0" smtClean="0">
                <a:solidFill>
                  <a:srgbClr val="FF0000"/>
                </a:solidFill>
              </a:rPr>
              <a:t>Çözüm:</a:t>
            </a:r>
          </a:p>
          <a:p>
            <a:pPr algn="just"/>
            <a:r>
              <a:rPr lang="tr-TR" sz="2000" b="1" dirty="0" smtClean="0">
                <a:solidFill>
                  <a:srgbClr val="FF0000"/>
                </a:solidFill>
              </a:rPr>
              <a:t>Sınır </a:t>
            </a:r>
            <a:r>
              <a:rPr lang="tr-TR" sz="2000" b="1" dirty="0">
                <a:solidFill>
                  <a:srgbClr val="FF0000"/>
                </a:solidFill>
              </a:rPr>
              <a:t>Koyma: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</a:rPr>
              <a:t>Oyun kurallarını açıkça belirtin ve kurallara uymanın önemini anlatın</a:t>
            </a: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000" b="1" dirty="0" smtClean="0">
                <a:solidFill>
                  <a:srgbClr val="FF0000"/>
                </a:solidFill>
              </a:rPr>
              <a:t>Rol </a:t>
            </a:r>
            <a:r>
              <a:rPr lang="tr-TR" sz="2000" b="1" dirty="0">
                <a:solidFill>
                  <a:srgbClr val="FF0000"/>
                </a:solidFill>
              </a:rPr>
              <a:t>Oynama: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</a:rPr>
              <a:t>Kuralları öğretmek için oyun sırasında rol oynayın ve çocukların kurallara uygun hareket etmelerini sağlayın.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665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2136339"/>
            <a:ext cx="727280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i="1" dirty="0">
                <a:solidFill>
                  <a:schemeClr val="tx2">
                    <a:lumMod val="75000"/>
                  </a:schemeClr>
                </a:solidFill>
              </a:rPr>
              <a:t>Örnek Olay </a:t>
            </a:r>
            <a:r>
              <a:rPr lang="tr-TR" sz="2000" i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  <a:p>
            <a:pPr algn="ctr"/>
            <a:r>
              <a:rPr lang="tr-TR" sz="2000" i="1" dirty="0" smtClean="0">
                <a:solidFill>
                  <a:schemeClr val="tx2">
                    <a:lumMod val="75000"/>
                  </a:schemeClr>
                </a:solidFill>
              </a:rPr>
              <a:t>Toplanma </a:t>
            </a:r>
            <a:r>
              <a:rPr lang="tr-TR" sz="2000" i="1" dirty="0">
                <a:solidFill>
                  <a:schemeClr val="tx2">
                    <a:lumMod val="75000"/>
                  </a:schemeClr>
                </a:solidFill>
              </a:rPr>
              <a:t>Zamanında </a:t>
            </a:r>
            <a:r>
              <a:rPr lang="tr-TR" sz="2000" i="1" dirty="0" smtClean="0">
                <a:solidFill>
                  <a:schemeClr val="tx2">
                    <a:lumMod val="75000"/>
                  </a:schemeClr>
                </a:solidFill>
              </a:rPr>
              <a:t>Dağınıklık</a:t>
            </a:r>
          </a:p>
          <a:p>
            <a:pPr algn="ctr"/>
            <a:endParaRPr lang="tr-TR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Durum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</a:rPr>
              <a:t>: Çocuklar oyun oynadıktan sonra oyuncakları toplamıyor</a:t>
            </a: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Çözüm:</a:t>
            </a:r>
          </a:p>
          <a:p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Sınır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</a:rPr>
              <a:t>Koyma: “Oynadığımız oyuncakları toplamalıyız” kuralını uygulayın</a:t>
            </a: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Seçenekler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</a:rPr>
              <a:t>Sunma: Toplama işini oyun haline getirerek çocukların motivasyonunu artırın (örneğin, “Kim en hızlı toplayacak?”).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814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2274838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smtClean="0"/>
              <a:t> </a:t>
            </a:r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</a:rPr>
              <a:t>GENEL İPUÇLARI</a:t>
            </a:r>
          </a:p>
          <a:p>
            <a:pPr algn="ctr"/>
            <a:endParaRPr lang="tr-TR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2000" i="1" u="sng" dirty="0" smtClean="0">
                <a:solidFill>
                  <a:schemeClr val="tx2">
                    <a:lumMod val="50000"/>
                  </a:schemeClr>
                </a:solidFill>
              </a:rPr>
              <a:t>Görsel </a:t>
            </a:r>
            <a:r>
              <a:rPr lang="tr-TR" sz="2000" i="1" u="sng" dirty="0">
                <a:solidFill>
                  <a:schemeClr val="tx2">
                    <a:lumMod val="50000"/>
                  </a:schemeClr>
                </a:solidFill>
              </a:rPr>
              <a:t>Yardımlar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</a:rPr>
              <a:t>: Kuralları hatırlatmak için görsel işaretler veya posterler kullanın</a:t>
            </a: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tr-TR" sz="2000" i="1" u="sng" dirty="0" smtClean="0">
                <a:solidFill>
                  <a:schemeClr val="tx2">
                    <a:lumMod val="50000"/>
                  </a:schemeClr>
                </a:solidFill>
              </a:rPr>
              <a:t>Kısa </a:t>
            </a:r>
            <a:r>
              <a:rPr lang="tr-TR" sz="2000" i="1" u="sng" dirty="0">
                <a:solidFill>
                  <a:schemeClr val="tx2">
                    <a:lumMod val="50000"/>
                  </a:schemeClr>
                </a:solidFill>
              </a:rPr>
              <a:t>ve Net Talimatlar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</a:rPr>
              <a:t>: Kısa ve basit komutlar kullanarak çocukların kuralları anlamalarını kolaylaştırın</a:t>
            </a: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tr-TR" sz="2000" i="1" u="sng" dirty="0" smtClean="0">
                <a:solidFill>
                  <a:schemeClr val="tx2">
                    <a:lumMod val="50000"/>
                  </a:schemeClr>
                </a:solidFill>
              </a:rPr>
              <a:t>Duygusal </a:t>
            </a:r>
            <a:r>
              <a:rPr lang="tr-TR" sz="2000" i="1" u="sng" dirty="0">
                <a:solidFill>
                  <a:schemeClr val="tx2">
                    <a:lumMod val="50000"/>
                  </a:schemeClr>
                </a:solidFill>
              </a:rPr>
              <a:t>Destek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</a:rPr>
              <a:t>: Çocukların duygusal ihtiyaçlarını karşılayarak sınır koyma sürecini daha etkili hale getirin.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43" y="620688"/>
            <a:ext cx="141922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257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908720"/>
            <a:ext cx="75608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pPr algn="ctr"/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</a:rPr>
              <a:t>SONUÇ</a:t>
            </a:r>
            <a:endParaRPr lang="tr-TR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tr-TR" dirty="0" smtClean="0"/>
          </a:p>
          <a:p>
            <a:pPr algn="just"/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Okul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</a:rPr>
              <a:t>öncesi çocuklara sınır koyma ve etkili yöntemleri uygulamak, hem çocukların hem de öğretmenlerin günlük yaşantısını daha düzenli hale getirebilir</a:t>
            </a: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2000" u="sng" dirty="0" smtClean="0">
                <a:solidFill>
                  <a:schemeClr val="tx2">
                    <a:lumMod val="50000"/>
                  </a:schemeClr>
                </a:solidFill>
              </a:rPr>
              <a:t>Net ve </a:t>
            </a:r>
            <a:r>
              <a:rPr lang="tr-TR" sz="2000" u="sng" dirty="0">
                <a:solidFill>
                  <a:schemeClr val="tx2">
                    <a:lumMod val="50000"/>
                  </a:schemeClr>
                </a:solidFill>
              </a:rPr>
              <a:t>Tutarlı Kurallar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</a:rPr>
              <a:t>Koyun: Kurallar basit, anlaşılır ve yaşa uygun olmalıdır. Çocuklara bu kuralları sık sık hatırlatın ve her zaman tutarlı bir şekilde uygulayın</a:t>
            </a: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000" u="sng" dirty="0" smtClean="0">
                <a:solidFill>
                  <a:schemeClr val="tx2">
                    <a:lumMod val="50000"/>
                  </a:schemeClr>
                </a:solidFill>
              </a:rPr>
              <a:t>Pozitif </a:t>
            </a:r>
            <a:r>
              <a:rPr lang="tr-TR" sz="2000" u="sng" dirty="0">
                <a:solidFill>
                  <a:schemeClr val="tx2">
                    <a:lumMod val="50000"/>
                  </a:schemeClr>
                </a:solidFill>
              </a:rPr>
              <a:t>Pekiştirme Kullanın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</a:rPr>
              <a:t>: İyi davranışları ödüllendirmek, çocukların doğru davranışları öğrenmelerine yardımcı olabilir</a:t>
            </a: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</a:rPr>
              <a:t>Örneğin, “Harika bir şekilde sıra oldunuz, çok iyi!” gibi </a:t>
            </a: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övgüler kullanabilirsiniz</a:t>
            </a:r>
            <a:endParaRPr lang="tr-T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37" y="4639162"/>
            <a:ext cx="2037995" cy="203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33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SINIR NEDİR?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Sınır, bireylerin ne yapabileceklerini ve ne yapamayacaklarını belirleyen kurallardır.</a:t>
            </a: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285273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3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1052736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u="sng" dirty="0" smtClean="0">
                <a:solidFill>
                  <a:schemeClr val="tx2">
                    <a:lumMod val="50000"/>
                  </a:schemeClr>
                </a:solidFill>
              </a:rPr>
              <a:t>Sınırları </a:t>
            </a:r>
            <a:r>
              <a:rPr lang="tr-TR" u="sng" dirty="0">
                <a:solidFill>
                  <a:schemeClr val="tx2">
                    <a:lumMod val="50000"/>
                  </a:schemeClr>
                </a:solidFill>
              </a:rPr>
              <a:t>Açıkça İletin: 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Çocuklara hangi davranışların kabul edilebilir olduğunu ve hangi davranışların kabul edilemez olduğunu net bir şekilde anlatın. </a:t>
            </a: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Bunu yapman yasak, çünkü bu diğer arkadaşlarını rahatsız ediyor” gibi açıklamalar 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yapabilirsiniz</a:t>
            </a:r>
          </a:p>
          <a:p>
            <a:pPr algn="just"/>
            <a:r>
              <a:rPr lang="tr-TR" u="sng" dirty="0" smtClean="0">
                <a:solidFill>
                  <a:schemeClr val="tx2">
                    <a:lumMod val="50000"/>
                  </a:schemeClr>
                </a:solidFill>
              </a:rPr>
              <a:t>Alternatif </a:t>
            </a:r>
            <a:r>
              <a:rPr lang="tr-TR" u="sng" dirty="0">
                <a:solidFill>
                  <a:schemeClr val="tx2">
                    <a:lumMod val="50000"/>
                  </a:schemeClr>
                </a:solidFill>
              </a:rPr>
              <a:t>Davranışlar Sunun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: Çocuklara uygun davranışları öğretin. </a:t>
            </a: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Örneğin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, bir çocuğun diğerini itmesi 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üzerine, 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“Birine nasıl nazikçe yaklaşabileceğini göster” diyerek alternatif davranışlar 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sunun</a:t>
            </a:r>
          </a:p>
          <a:p>
            <a:pPr algn="just"/>
            <a:r>
              <a:rPr lang="tr-TR" u="sng" dirty="0" smtClean="0">
                <a:solidFill>
                  <a:schemeClr val="tx2">
                    <a:lumMod val="50000"/>
                  </a:schemeClr>
                </a:solidFill>
              </a:rPr>
              <a:t>Duygusal </a:t>
            </a:r>
            <a:r>
              <a:rPr lang="tr-TR" u="sng" dirty="0">
                <a:solidFill>
                  <a:schemeClr val="tx2">
                    <a:lumMod val="50000"/>
                  </a:schemeClr>
                </a:solidFill>
              </a:rPr>
              <a:t>İhtiyaçları Anlayın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: Çocuklar bazen sınırları ihlal edebilir çünkü duygusal ihtiyaçları karşılanmamış olabilir. Onların duygularını anlamaya çalışın ve ihtiyaçlarına uygun bir yaklaşım geliştirin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Örnek 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Olun: Çocuklar davranışları taklit ederek öğrenirler. Siz de kurallara ve sınırlarına uyarak iyi bir örnek 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olun.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581128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278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75656" y="2136339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KAYNAKLAR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Ankara Üniversitesi,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o https://acikders.ankara.edu.tr/mod/resouce/view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o https://slideplayer.biz.tr/slide/11910762/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Ohttps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://okul.com.tr/ailelericin/makaleleri/cocugunuza-sinir-koymak-vesaglikli-sinirlar-</a:t>
            </a:r>
          </a:p>
        </p:txBody>
      </p:sp>
    </p:spTree>
    <p:extLst>
      <p:ext uri="{BB962C8B-B14F-4D97-AF65-F5344CB8AC3E}">
        <p14:creationId xmlns:p14="http://schemas.microsoft.com/office/powerpoint/2010/main" val="3963116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92658" y="2060848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tr-TR" sz="6000" dirty="0" smtClean="0">
                <a:latin typeface="Bahnschrift SemiBold" pitchFamily="34" charset="0"/>
              </a:rPr>
              <a:t>TEŞEKKÜRLER</a:t>
            </a:r>
            <a:endParaRPr lang="tr-TR" sz="6000" dirty="0">
              <a:latin typeface="Bahnschrift SemiBold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51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76470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tx2">
                    <a:lumMod val="75000"/>
                  </a:schemeClr>
                </a:solidFill>
              </a:rPr>
              <a:t>SINIRLAR</a:t>
            </a:r>
          </a:p>
          <a:p>
            <a:pPr algn="ctr"/>
            <a:r>
              <a:rPr lang="tr-TR" sz="2400" b="1" dirty="0">
                <a:solidFill>
                  <a:schemeClr val="tx2">
                    <a:lumMod val="75000"/>
                  </a:schemeClr>
                </a:solidFill>
              </a:rPr>
              <a:t> ÇOCUKLAR İÇİN NEDEN ÖNEMLİDİR?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13284" y="200023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i="1" dirty="0">
                <a:solidFill>
                  <a:srgbClr val="FF0000"/>
                </a:solidFill>
              </a:rPr>
              <a:t>Güven</a:t>
            </a:r>
            <a:r>
              <a:rPr lang="tr-TR" sz="2400" b="1" dirty="0">
                <a:solidFill>
                  <a:srgbClr val="FF0000"/>
                </a:solidFill>
              </a:rPr>
              <a:t>: </a:t>
            </a:r>
            <a:r>
              <a:rPr lang="tr-TR" sz="2400" b="1" dirty="0">
                <a:solidFill>
                  <a:schemeClr val="tx2">
                    <a:lumMod val="50000"/>
                  </a:schemeClr>
                </a:solidFill>
              </a:rPr>
              <a:t>Çocuklar sınırlar sayesinde güvende hissederler</a:t>
            </a:r>
            <a:r>
              <a:rPr lang="tr-TR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tr-TR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tr-TR" sz="2400" b="1" i="1" dirty="0">
                <a:solidFill>
                  <a:srgbClr val="FF0000"/>
                </a:solidFill>
              </a:rPr>
              <a:t>Düzen</a:t>
            </a:r>
            <a:r>
              <a:rPr lang="tr-TR" sz="2400" b="1" dirty="0">
                <a:solidFill>
                  <a:srgbClr val="FF0000"/>
                </a:solidFill>
              </a:rPr>
              <a:t>: </a:t>
            </a:r>
            <a:r>
              <a:rPr lang="tr-TR" sz="2400" b="1" dirty="0">
                <a:solidFill>
                  <a:schemeClr val="tx2">
                    <a:lumMod val="50000"/>
                  </a:schemeClr>
                </a:solidFill>
              </a:rPr>
              <a:t>Sınırlar günlük yaşamın düzenli ve öngörülebilir olmasını sağlar.</a:t>
            </a:r>
          </a:p>
          <a:p>
            <a:pPr algn="just"/>
            <a:r>
              <a:rPr lang="tr-TR" sz="2400" b="1" i="1" dirty="0">
                <a:solidFill>
                  <a:srgbClr val="FF0000"/>
                </a:solidFill>
              </a:rPr>
              <a:t>Öğrenme</a:t>
            </a:r>
            <a:r>
              <a:rPr lang="tr-TR" sz="2400" b="1" dirty="0">
                <a:solidFill>
                  <a:srgbClr val="FF0000"/>
                </a:solidFill>
              </a:rPr>
              <a:t>: </a:t>
            </a:r>
            <a:r>
              <a:rPr lang="tr-TR" sz="2400" b="1" dirty="0">
                <a:solidFill>
                  <a:schemeClr val="tx2">
                    <a:lumMod val="50000"/>
                  </a:schemeClr>
                </a:solidFill>
              </a:rPr>
              <a:t>Sınırlar, çocuklara sosyal kuralları ve uygun davranışları öğretir.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950" y="4293094"/>
            <a:ext cx="2431157" cy="234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8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627784" y="1133930"/>
            <a:ext cx="3833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SINIRLAR VE GÜVEN</a:t>
            </a:r>
          </a:p>
        </p:txBody>
      </p:sp>
      <p:sp>
        <p:nvSpPr>
          <p:cNvPr id="3" name="Dikdörtgen 2"/>
          <p:cNvSpPr/>
          <p:nvPr/>
        </p:nvSpPr>
        <p:spPr>
          <a:xfrm>
            <a:off x="683568" y="191683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Çocuklar sınırlar sayesinde ne yapabileceklerini bilirler, bu da onlara güven verir. Güvenli 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bir ortamda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öğrenme ve keşfetme daha kolaydır.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3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46617" y="692696"/>
            <a:ext cx="3794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SINIRLAR VE DÜZEN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043608" y="1914942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Düzenli bir çevre, çocukların ne zaman ne yapacaklarını bilmelerine yardımcı olur. Bu düzen, çocukların kendilerini daha rahat hissetmelerini sağlar.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2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627784" y="836712"/>
            <a:ext cx="4411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SINIRLAR VE ÖĞRENME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043608" y="177281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Sınırlar, çocuklara sosyal becerileri ve problem çözme yeteneklerini öğretir.</a:t>
            </a:r>
          </a:p>
          <a:p>
            <a:pPr algn="just"/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Kurallara uyma, sorumluluk duygusunu geliştirir.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62" y="4077072"/>
            <a:ext cx="2487613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9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51655" y="2204864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</a:rPr>
              <a:t>SINIR KOYMANIN ÖNEMİ</a:t>
            </a:r>
          </a:p>
          <a:p>
            <a:pPr algn="ctr"/>
            <a:endParaRPr lang="tr-TR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tr-TR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tr-TR" sz="2400" i="1" dirty="0" smtClean="0">
                <a:solidFill>
                  <a:srgbClr val="FF0000"/>
                </a:solidFill>
              </a:rPr>
              <a:t>Güvenlik </a:t>
            </a:r>
            <a:r>
              <a:rPr lang="tr-TR" sz="2400" i="1" dirty="0">
                <a:solidFill>
                  <a:srgbClr val="FF0000"/>
                </a:solidFill>
              </a:rPr>
              <a:t>ve Güven</a:t>
            </a:r>
            <a:r>
              <a:rPr lang="tr-TR" sz="2400" dirty="0">
                <a:solidFill>
                  <a:srgbClr val="FF0000"/>
                </a:solidFill>
              </a:rPr>
              <a:t>: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Sınırlar çocukların kendilerini güvende hissetmelerini sağlar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endParaRPr lang="tr-T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tr-TR" sz="2400" i="1" dirty="0" smtClean="0">
                <a:solidFill>
                  <a:srgbClr val="FF0000"/>
                </a:solidFill>
              </a:rPr>
              <a:t>Davranış </a:t>
            </a:r>
            <a:r>
              <a:rPr lang="tr-TR" sz="2400" i="1" dirty="0">
                <a:solidFill>
                  <a:srgbClr val="FF0000"/>
                </a:solidFill>
              </a:rPr>
              <a:t>Yönetimi</a:t>
            </a:r>
            <a:r>
              <a:rPr lang="tr-TR" sz="2400" dirty="0">
                <a:solidFill>
                  <a:srgbClr val="FF0000"/>
                </a:solidFill>
              </a:rPr>
              <a:t>: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Kurallar, çocukların uygun sosyal davranışlar geliştirmelerine yardımcı olur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endParaRPr lang="tr-T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tr-TR" sz="2400" i="1" dirty="0" smtClean="0">
                <a:solidFill>
                  <a:srgbClr val="FF0000"/>
                </a:solidFill>
              </a:rPr>
              <a:t>Duygusal </a:t>
            </a:r>
            <a:r>
              <a:rPr lang="tr-TR" sz="2400" i="1" dirty="0" err="1">
                <a:solidFill>
                  <a:srgbClr val="FF0000"/>
                </a:solidFill>
              </a:rPr>
              <a:t>Stabilite</a:t>
            </a:r>
            <a:r>
              <a:rPr lang="tr-TR" sz="2400" dirty="0">
                <a:solidFill>
                  <a:srgbClr val="FF0000"/>
                </a:solidFill>
              </a:rPr>
              <a:t>: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Net sınırlar çocukların duygusal olarak istikrarlı olmalarına katkıda bulunur.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616">
            <a:off x="525739" y="655541"/>
            <a:ext cx="2143125" cy="120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8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1052736"/>
            <a:ext cx="792088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</a:rPr>
              <a:t>ETKİLİ SINIR KOYMA YÖNTEMLERİ</a:t>
            </a:r>
          </a:p>
          <a:p>
            <a:pPr algn="ctr"/>
            <a:endParaRPr lang="tr-T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tr-T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tr-T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tr-TR" sz="2000" b="1" dirty="0" smtClean="0">
                <a:solidFill>
                  <a:schemeClr val="tx2">
                    <a:lumMod val="50000"/>
                  </a:schemeClr>
                </a:solidFill>
              </a:rPr>
              <a:t>Net </a:t>
            </a:r>
            <a:r>
              <a:rPr lang="tr-TR" sz="2000" b="1" dirty="0">
                <a:solidFill>
                  <a:schemeClr val="tx2">
                    <a:lumMod val="50000"/>
                  </a:schemeClr>
                </a:solidFill>
              </a:rPr>
              <a:t>ve Anlaşılır </a:t>
            </a:r>
            <a:r>
              <a:rPr lang="tr-TR" sz="2000" b="1" dirty="0" smtClean="0">
                <a:solidFill>
                  <a:schemeClr val="tx2">
                    <a:lumMod val="50000"/>
                  </a:schemeClr>
                </a:solidFill>
              </a:rPr>
              <a:t>Kurallar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</a:p>
          <a:p>
            <a:pPr algn="just"/>
            <a:r>
              <a:rPr lang="tr-T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tr-TR" sz="2000" b="1" dirty="0" smtClean="0">
                <a:solidFill>
                  <a:srgbClr val="FF0000"/>
                </a:solidFill>
              </a:rPr>
              <a:t>Açıklık</a:t>
            </a:r>
            <a:r>
              <a:rPr lang="tr-TR" sz="2000" b="1" dirty="0">
                <a:solidFill>
                  <a:srgbClr val="FF0000"/>
                </a:solidFill>
              </a:rPr>
              <a:t>: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</a:rPr>
              <a:t>Kuralları çocukların anlayabileceği şekilde basit ve net bir dilde ifade </a:t>
            </a: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edin.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Örnek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</a:rPr>
              <a:t>: "Oyuncakları paylaşmalıyız" yerine, "Her </a:t>
            </a: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</a:rPr>
              <a:t>oyuncak 5 dakika kullanılabilir«(5 dakika kavramı öğrenciye açıklanmalı)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</a:rPr>
              <a:t>gibi somut kurallar belirleyin.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61389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4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2551837"/>
            <a:ext cx="72728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tx2">
                    <a:lumMod val="50000"/>
                  </a:schemeClr>
                </a:solidFill>
              </a:rPr>
              <a:t>2. Tutarlılık ve </a:t>
            </a:r>
            <a:r>
              <a:rPr lang="tr-TR" sz="2400" b="1" dirty="0" smtClean="0">
                <a:solidFill>
                  <a:schemeClr val="tx2">
                    <a:lumMod val="50000"/>
                  </a:schemeClr>
                </a:solidFill>
              </a:rPr>
              <a:t>Süreklilik</a:t>
            </a:r>
          </a:p>
          <a:p>
            <a:endParaRPr lang="tr-TR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Uygulama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: Kuralları her zaman aynı şekilde uygulayarak çocuklara tutarlılık sağlayın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Yöntem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: Aynı kuralları hem sınıfta hem de dışarıda uygulayın, böylece çocuklar ne bekleyeceklerini bilirler.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00" y="980728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203</TotalTime>
  <Words>841</Words>
  <Application>Microsoft Office PowerPoint</Application>
  <PresentationFormat>Ekran Gösterisi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Netlik</vt:lpstr>
      <vt:lpstr>Çocuklarda Sınır Koyma  Öğretmen sunusu</vt:lpstr>
      <vt:lpstr>SINIR NEDİR?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Çocuklarda Sınır Koyma </dc:title>
  <dc:creator>Fujitsu</dc:creator>
  <cp:lastModifiedBy>Fujitsu</cp:lastModifiedBy>
  <cp:revision>16</cp:revision>
  <dcterms:created xsi:type="dcterms:W3CDTF">2024-09-11T06:55:16Z</dcterms:created>
  <dcterms:modified xsi:type="dcterms:W3CDTF">2024-09-13T09:21:16Z</dcterms:modified>
</cp:coreProperties>
</file>