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3678" r:id="rId2"/>
  </p:sldMasterIdLst>
  <p:notesMasterIdLst>
    <p:notesMasterId r:id="rId28"/>
  </p:notesMasterIdLst>
  <p:sldIdLst>
    <p:sldId id="257" r:id="rId3"/>
    <p:sldId id="258" r:id="rId4"/>
    <p:sldId id="323" r:id="rId5"/>
    <p:sldId id="259" r:id="rId6"/>
    <p:sldId id="260" r:id="rId7"/>
    <p:sldId id="261" r:id="rId8"/>
    <p:sldId id="263" r:id="rId9"/>
    <p:sldId id="264" r:id="rId10"/>
    <p:sldId id="265" r:id="rId11"/>
    <p:sldId id="267" r:id="rId12"/>
    <p:sldId id="269" r:id="rId13"/>
    <p:sldId id="280" r:id="rId14"/>
    <p:sldId id="281" r:id="rId15"/>
    <p:sldId id="282" r:id="rId16"/>
    <p:sldId id="285" r:id="rId17"/>
    <p:sldId id="296" r:id="rId18"/>
    <p:sldId id="297" r:id="rId19"/>
    <p:sldId id="304" r:id="rId20"/>
    <p:sldId id="310" r:id="rId21"/>
    <p:sldId id="311" r:id="rId22"/>
    <p:sldId id="312" r:id="rId23"/>
    <p:sldId id="313" r:id="rId24"/>
    <p:sldId id="314" r:id="rId25"/>
    <p:sldId id="324" r:id="rId26"/>
    <p:sldId id="326" r:id="rId2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4023"/>
    <a:srgbClr val="FDEA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1866" autoAdjust="0"/>
  </p:normalViewPr>
  <p:slideViewPr>
    <p:cSldViewPr>
      <p:cViewPr>
        <p:scale>
          <a:sx n="80" d="100"/>
          <a:sy n="80" d="100"/>
        </p:scale>
        <p:origin x="-1680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4CDC4FE-3E7E-45A9-9CBC-5D25C225751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419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527777-0970-4C81-B02A-1D2E99FF4C3C}" type="slidenum">
              <a:rPr lang="tr-TR" smtClean="0">
                <a:cs typeface="Arial" charset="0"/>
              </a:rPr>
              <a:pPr/>
              <a:t>1</a:t>
            </a:fld>
            <a:endParaRPr lang="tr-TR" smtClean="0"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8E0706-A7D7-46DD-8A6D-FE5C55F8EDF2}" type="slidenum">
              <a:rPr lang="tr-TR" smtClean="0">
                <a:cs typeface="Arial" charset="0"/>
              </a:rPr>
              <a:pPr/>
              <a:t>11</a:t>
            </a:fld>
            <a:endParaRPr lang="tr-TR" smtClean="0">
              <a:cs typeface="Arial" charset="0"/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CAA8C2-A207-41BE-87CF-F984962CB46C}" type="slidenum">
              <a:rPr lang="tr-TR" smtClean="0">
                <a:cs typeface="Arial" charset="0"/>
              </a:rPr>
              <a:pPr/>
              <a:t>12</a:t>
            </a:fld>
            <a:endParaRPr lang="tr-TR" smtClean="0">
              <a:cs typeface="Arial" charset="0"/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2075D9-7120-44ED-9AE3-2800023F7DED}" type="slidenum">
              <a:rPr lang="tr-TR" smtClean="0">
                <a:cs typeface="Arial" charset="0"/>
              </a:rPr>
              <a:pPr/>
              <a:t>13</a:t>
            </a:fld>
            <a:endParaRPr lang="tr-TR" smtClean="0">
              <a:cs typeface="Arial" charset="0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EAEAE3-24B0-46C0-8F4B-C2AFC704E86E}" type="slidenum">
              <a:rPr lang="tr-TR" smtClean="0">
                <a:cs typeface="Arial" charset="0"/>
              </a:rPr>
              <a:pPr/>
              <a:t>14</a:t>
            </a:fld>
            <a:endParaRPr lang="tr-TR" smtClean="0">
              <a:cs typeface="Arial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8251FB-E900-4233-8847-FDDA01E76540}" type="slidenum">
              <a:rPr lang="tr-TR" smtClean="0">
                <a:cs typeface="Arial" charset="0"/>
              </a:rPr>
              <a:pPr/>
              <a:t>15</a:t>
            </a:fld>
            <a:endParaRPr lang="tr-TR" smtClean="0">
              <a:cs typeface="Arial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C0FE1D-E1B7-4DF8-ADE9-40832469FD2D}" type="slidenum">
              <a:rPr lang="tr-TR" smtClean="0">
                <a:cs typeface="Arial" charset="0"/>
              </a:rPr>
              <a:pPr/>
              <a:t>16</a:t>
            </a:fld>
            <a:endParaRPr lang="tr-TR" smtClean="0">
              <a:cs typeface="Arial" charset="0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E46748-54FB-4ADE-AB1A-204B09E1BBE1}" type="slidenum">
              <a:rPr lang="tr-TR" smtClean="0">
                <a:cs typeface="Arial" charset="0"/>
              </a:rPr>
              <a:pPr/>
              <a:t>17</a:t>
            </a:fld>
            <a:endParaRPr lang="tr-TR" smtClean="0">
              <a:cs typeface="Arial" charset="0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22D574-A408-4263-B5B4-3970C3C992BC}" type="slidenum">
              <a:rPr lang="tr-TR" smtClean="0">
                <a:cs typeface="Arial" charset="0"/>
              </a:rPr>
              <a:pPr/>
              <a:t>18</a:t>
            </a:fld>
            <a:endParaRPr lang="tr-TR" smtClean="0">
              <a:cs typeface="Arial" charset="0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D4F2BC-221D-4239-AFF8-6ACAD33AC714}" type="slidenum">
              <a:rPr lang="tr-TR" smtClean="0">
                <a:cs typeface="Arial" charset="0"/>
              </a:rPr>
              <a:pPr/>
              <a:t>19</a:t>
            </a:fld>
            <a:endParaRPr lang="tr-TR" smtClean="0">
              <a:cs typeface="Arial" charset="0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F8B8ED-9AB2-421F-A757-CF258669D01E}" type="slidenum">
              <a:rPr lang="tr-TR" smtClean="0">
                <a:cs typeface="Arial" charset="0"/>
              </a:rPr>
              <a:pPr/>
              <a:t>20</a:t>
            </a:fld>
            <a:endParaRPr lang="tr-TR" smtClean="0">
              <a:cs typeface="Arial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F487C2-25DA-496D-9DDA-90F37D353B33}" type="slidenum">
              <a:rPr lang="tr-TR" smtClean="0">
                <a:cs typeface="Arial" charset="0"/>
              </a:rPr>
              <a:pPr/>
              <a:t>2</a:t>
            </a:fld>
            <a:endParaRPr lang="tr-TR" smtClean="0">
              <a:cs typeface="Arial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8560BE-CE90-413F-BE48-712E2B3E5C45}" type="slidenum">
              <a:rPr lang="tr-TR" smtClean="0">
                <a:cs typeface="Arial" charset="0"/>
              </a:rPr>
              <a:pPr/>
              <a:t>21</a:t>
            </a:fld>
            <a:endParaRPr lang="tr-TR" smtClean="0">
              <a:cs typeface="Arial" charset="0"/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DC6E74-BD21-47EC-84EF-635A6E2DD6C6}" type="slidenum">
              <a:rPr lang="tr-TR" smtClean="0">
                <a:cs typeface="Arial" charset="0"/>
              </a:rPr>
              <a:pPr/>
              <a:t>22</a:t>
            </a:fld>
            <a:endParaRPr lang="tr-TR" smtClean="0">
              <a:cs typeface="Arial" charset="0"/>
            </a:endParaRPr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27C854-518B-43F6-8FA1-C4F261F3D0C1}" type="slidenum">
              <a:rPr lang="tr-TR" smtClean="0">
                <a:cs typeface="Arial" charset="0"/>
              </a:rPr>
              <a:pPr/>
              <a:t>23</a:t>
            </a:fld>
            <a:endParaRPr lang="tr-TR" smtClean="0">
              <a:cs typeface="Arial" charset="0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C10B7F-7052-4CEB-8D6C-A3866E5B6D04}" type="slidenum">
              <a:rPr lang="tr-TR" smtClean="0">
                <a:cs typeface="Arial" charset="0"/>
              </a:rPr>
              <a:pPr/>
              <a:t>24</a:t>
            </a:fld>
            <a:endParaRPr lang="tr-TR" smtClean="0">
              <a:cs typeface="Arial" charset="0"/>
            </a:endParaRPr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44C4D6-6787-4A40-8D35-7A59FA720DB7}" type="slidenum">
              <a:rPr lang="tr-TR" smtClean="0">
                <a:cs typeface="Arial" charset="0"/>
              </a:rPr>
              <a:pPr/>
              <a:t>25</a:t>
            </a:fld>
            <a:endParaRPr lang="tr-TR" smtClean="0">
              <a:cs typeface="Arial" charset="0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867921-B97F-4E53-84F7-DB15C2E6A15B}" type="slidenum">
              <a:rPr lang="tr-TR" smtClean="0">
                <a:cs typeface="Arial" charset="0"/>
              </a:rPr>
              <a:pPr/>
              <a:t>4</a:t>
            </a:fld>
            <a:endParaRPr lang="tr-TR" smtClean="0">
              <a:cs typeface="Arial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C346BC-B994-4086-9255-E7255E1E50BA}" type="slidenum">
              <a:rPr lang="tr-TR" smtClean="0">
                <a:cs typeface="Arial" charset="0"/>
              </a:rPr>
              <a:pPr/>
              <a:t>5</a:t>
            </a:fld>
            <a:endParaRPr lang="tr-TR" smtClean="0">
              <a:cs typeface="Arial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25CB32-75DA-49DA-BD66-1BF7C9AE5487}" type="slidenum">
              <a:rPr lang="tr-TR" smtClean="0">
                <a:cs typeface="Arial" charset="0"/>
              </a:rPr>
              <a:pPr/>
              <a:t>6</a:t>
            </a:fld>
            <a:endParaRPr lang="tr-TR" smtClean="0">
              <a:cs typeface="Arial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75F558-07B8-42BF-B5D6-44476D2E5A33}" type="slidenum">
              <a:rPr lang="tr-TR" smtClean="0">
                <a:cs typeface="Arial" charset="0"/>
              </a:rPr>
              <a:pPr/>
              <a:t>7</a:t>
            </a:fld>
            <a:endParaRPr lang="tr-TR" smtClean="0">
              <a:cs typeface="Arial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FD650C-7D51-4DDB-8795-A1D693C6C7EE}" type="slidenum">
              <a:rPr lang="tr-TR" smtClean="0">
                <a:cs typeface="Arial" charset="0"/>
              </a:rPr>
              <a:pPr/>
              <a:t>8</a:t>
            </a:fld>
            <a:endParaRPr lang="tr-TR" smtClean="0">
              <a:cs typeface="Arial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123765-4C6E-4C5A-B0E9-79949625AD6C}" type="slidenum">
              <a:rPr lang="tr-TR" smtClean="0">
                <a:cs typeface="Arial" charset="0"/>
              </a:rPr>
              <a:pPr/>
              <a:t>9</a:t>
            </a:fld>
            <a:endParaRPr lang="tr-TR" smtClean="0">
              <a:cs typeface="Arial" charset="0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C9925B-DB2F-445B-8B67-9DE09F9C0A31}" type="slidenum">
              <a:rPr lang="tr-TR" smtClean="0">
                <a:cs typeface="Arial" charset="0"/>
              </a:rPr>
              <a:pPr/>
              <a:t>10</a:t>
            </a:fld>
            <a:endParaRPr lang="tr-TR" smtClean="0">
              <a:cs typeface="Arial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50DBB0-86FD-42F1-B715-EDA74F6F3A0C}" type="datetimeFigureOut">
              <a:rPr lang="tr-TR"/>
              <a:pPr/>
              <a:t>19.10.2016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A1427-BB50-4EE4-B79A-3235FEC0FE9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50E7AE-00C1-4B3D-B4DE-B230B61AA945}" type="datetimeFigureOut">
              <a:rPr lang="tr-TR"/>
              <a:pPr/>
              <a:t>19.10.2016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F8C7E-3C58-4E7B-938F-D7601D1C6A3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C3A63A-FC86-45B7-9DAC-4F5A12DA8EEE}" type="datetimeFigureOut">
              <a:rPr lang="tr-TR"/>
              <a:pPr/>
              <a:t>19.10.2016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44335-E511-4D6B-8695-EE45A502D3D7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>
                  <a:cs typeface="+mn-cs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>
                <a:cs typeface="+mn-cs"/>
              </a:endParaRPr>
            </a:p>
          </p:txBody>
        </p:sp>
      </p:grpSp>
      <p:sp>
        <p:nvSpPr>
          <p:cNvPr id="14439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14439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91371-D678-4EAA-A5D0-4E97B13CCA5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A11417-14D9-4DAB-B467-E0BBDA71B1CD}" type="datetimeFigureOut">
              <a:rPr lang="tr-TR"/>
              <a:pPr/>
              <a:t>19.10.2016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6FE04-35F5-425A-90DE-0B470FA93EB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0DE5F5-E59E-455B-8A3F-AFB024CA7DB1}" type="datetimeFigureOut">
              <a:rPr lang="tr-TR"/>
              <a:pPr/>
              <a:t>19.10.2016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FBB5A-E29C-4E79-9D86-F2057E66D34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2DDB01-B834-49B6-A9F7-0CFAE2897CEB}" type="datetimeFigureOut">
              <a:rPr lang="tr-TR"/>
              <a:pPr/>
              <a:t>19.10.2016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9FFC0-51DE-4F8D-B2DD-F0BDD52F8D9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8E08E8-18F9-43AB-A800-44EAF09E6393}" type="datetimeFigureOut">
              <a:rPr lang="tr-TR"/>
              <a:pPr/>
              <a:t>19.10.2016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9AC4A-CBD4-4826-948A-EB2F27B42E6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0CA7ED-1F3F-4060-AFBA-E4E85B2E4AA3}" type="datetimeFigureOut">
              <a:rPr lang="tr-TR"/>
              <a:pPr/>
              <a:t>19.10.2016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0FDB8-42F8-4EE2-BF58-C0A0207C37C7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9C2C2-84B0-4B7E-A80E-0E6E0C08082C}" type="datetimeFigureOut">
              <a:rPr lang="tr-TR"/>
              <a:pPr/>
              <a:t>19.10.2016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838B3-6F77-44C1-8DA7-0AF67A9E33D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5BF151-1FD9-4DE6-9819-CF6A60A81C99}" type="datetimeFigureOut">
              <a:rPr lang="tr-TR"/>
              <a:pPr/>
              <a:t>19.10.2016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5BC76F-29D3-40A7-AA66-62FE921292D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6933F0-8C23-4137-9C56-45DD7C333D21}" type="datetimeFigureOut">
              <a:rPr lang="tr-TR"/>
              <a:pPr/>
              <a:t>19.10.2016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ECB193-5428-42AC-92C0-46F83CA3AB8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D8F99568-9782-46B0-9E6B-29336CB69EF5}" type="datetimeFigureOut">
              <a:rPr lang="tr-TR"/>
              <a:pPr/>
              <a:t>19.10.2016</a:t>
            </a:fld>
            <a:endParaRPr lang="tr-TR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6788202E-1D8A-463B-911B-CFA2900CEE63}" type="slidenum">
              <a:rPr lang="tr-TR"/>
              <a:pPr/>
              <a:t>‹#›</a:t>
            </a:fld>
            <a:endParaRPr 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4337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5" name="Rectangle 13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8400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5157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7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54750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345CA36-D849-40C5-A3E2-87779BBDC65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kriz%20ekibinin%20g&#246;revleri.doc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kriz%20kontrol%20listeleri.do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L&#304;STE%20YATAY-Son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kriz%20ekibi%20listesi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155825"/>
            <a:ext cx="8820150" cy="1920875"/>
          </a:xfrm>
        </p:spPr>
        <p:txBody>
          <a:bodyPr/>
          <a:lstStyle/>
          <a:p>
            <a:pPr eaLnBrk="1" hangingPunct="1">
              <a:defRPr/>
            </a:pPr>
            <a:r>
              <a:rPr lang="tr-TR" sz="4800" dirty="0">
                <a:solidFill>
                  <a:srgbClr val="FF0000"/>
                </a:solidFill>
                <a:latin typeface="Lucida Handwriting" pitchFamily="66" charset="0"/>
              </a:rPr>
              <a:t>OKULLARDA </a:t>
            </a:r>
            <a:br>
              <a:rPr lang="tr-TR" sz="4800" dirty="0">
                <a:solidFill>
                  <a:srgbClr val="FF0000"/>
                </a:solidFill>
                <a:latin typeface="Lucida Handwriting" pitchFamily="66" charset="0"/>
              </a:rPr>
            </a:br>
            <a:r>
              <a:rPr lang="tr-TR" sz="4800" dirty="0">
                <a:solidFill>
                  <a:srgbClr val="FF0000"/>
                </a:solidFill>
                <a:latin typeface="Lucida Handwriting" pitchFamily="66" charset="0"/>
              </a:rPr>
              <a:t/>
            </a:r>
            <a:br>
              <a:rPr lang="tr-TR" sz="4800" dirty="0">
                <a:solidFill>
                  <a:srgbClr val="FF0000"/>
                </a:solidFill>
                <a:latin typeface="Lucida Handwriting" pitchFamily="66" charset="0"/>
              </a:rPr>
            </a:br>
            <a:r>
              <a:rPr lang="tr-TR" sz="4800" dirty="0">
                <a:solidFill>
                  <a:srgbClr val="FF0000"/>
                </a:solidFill>
                <a:latin typeface="Lucida Handwriting" pitchFamily="66" charset="0"/>
              </a:rPr>
              <a:t>KRİZ YÖNETİMİ </a:t>
            </a:r>
            <a:r>
              <a:rPr lang="tr-TR" sz="4800" dirty="0">
                <a:solidFill>
                  <a:schemeClr val="hlink"/>
                </a:solidFill>
              </a:rPr>
              <a:t/>
            </a:r>
            <a:br>
              <a:rPr lang="tr-TR" sz="4800" dirty="0">
                <a:solidFill>
                  <a:schemeClr val="hlink"/>
                </a:solidFill>
              </a:rPr>
            </a:br>
            <a:endParaRPr lang="tr-TR" sz="4800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İKİNCİ DERECEDE MÜDAHALE</a:t>
            </a:r>
            <a:br>
              <a:rPr lang="tr-TR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</a:br>
            <a:r>
              <a:rPr lang="tr-TR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Okul Kriz Ekibinde kimler olmalıdır?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Yönetici (Okul Müdürü, müdür yardımcısı)</a:t>
            </a:r>
          </a:p>
          <a:p>
            <a:pPr>
              <a:lnSpc>
                <a:spcPct val="90000"/>
              </a:lnSpc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Psikolojik Danışman (Rehber Öğretmen)</a:t>
            </a:r>
          </a:p>
          <a:p>
            <a:pPr>
              <a:lnSpc>
                <a:spcPct val="90000"/>
              </a:lnSpc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Öğretmenler</a:t>
            </a:r>
          </a:p>
          <a:p>
            <a:pPr>
              <a:lnSpc>
                <a:spcPct val="90000"/>
              </a:lnSpc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Okul sağlık görevlisi (doktor, hemşire)</a:t>
            </a:r>
          </a:p>
          <a:p>
            <a:pPr>
              <a:lnSpc>
                <a:spcPct val="90000"/>
              </a:lnSpc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Okul Aile Birliği’nden bir temsilci</a:t>
            </a:r>
          </a:p>
          <a:p>
            <a:pPr>
              <a:lnSpc>
                <a:spcPct val="90000"/>
              </a:lnSpc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Okul personelinden kişiler (güvenlik görevlisi, idare amiri,vb.)</a:t>
            </a:r>
          </a:p>
          <a:p>
            <a:pPr>
              <a:lnSpc>
                <a:spcPct val="90000"/>
              </a:lnSpc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Sivil Savunma Kulübünden bir kişi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  <a:hlinkClick r:id="rId3" action="ppaction://hlinkfile"/>
              </a:rPr>
              <a:t>kriz ekibinin görevleri.doc</a:t>
            </a:r>
            <a:endParaRPr lang="tr-TR" sz="28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tr-T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radley Hand ITC" pitchFamily="66" charset="0"/>
              </a:rPr>
              <a:t>Kriz müdahale ekipleri, okullar için vazgeçilmez bir gerekliliktir.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KİMLER KRİZDEN ÇOK ETKİLENEBİLİR?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	Bazı kişiler krizi yaşamadığı halde en az yaşayanlar kadar etkilenebilir. Bunlar: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tr-TR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Daha önce başka travmatik olaylar yaşamış kişiler</a:t>
            </a:r>
          </a:p>
          <a:p>
            <a:pPr>
              <a:lnSpc>
                <a:spcPct val="80000"/>
              </a:lnSpc>
            </a:pP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Olaya yakından tanık olan kişiler</a:t>
            </a:r>
          </a:p>
          <a:p>
            <a:pPr>
              <a:lnSpc>
                <a:spcPct val="80000"/>
              </a:lnSpc>
            </a:pP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Olay sırasında başka nedenlerle depresyon, yoğun çökkünlük, ağır aile içi anlaşmazlıklar gibi sıkıntılar yaşıyor olan kişiler</a:t>
            </a:r>
          </a:p>
          <a:p>
            <a:pPr>
              <a:lnSpc>
                <a:spcPct val="80000"/>
              </a:lnSpc>
            </a:pP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Kronik rahatsızlığı olan veya yakın akraba içinde böyle rahatsızlık yaşayan kişiler</a:t>
            </a:r>
          </a:p>
          <a:p>
            <a:pPr>
              <a:lnSpc>
                <a:spcPct val="80000"/>
              </a:lnSpc>
            </a:pPr>
            <a:endParaRPr lang="tr-TR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23850" y="476250"/>
            <a:ext cx="8820150" cy="1143000"/>
          </a:xfrm>
        </p:spPr>
        <p:txBody>
          <a:bodyPr/>
          <a:lstStyle/>
          <a:p>
            <a:r>
              <a:rPr lang="tr-TR" sz="2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KRİZ SIRASINDA OKUL PERSONELİNİN ROLLERİ</a:t>
            </a:r>
            <a:r>
              <a:rPr lang="tr-TR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 </a:t>
            </a:r>
            <a:r>
              <a:rPr lang="tr-TR" sz="320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tr-TR" sz="32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tr-TR" sz="4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Okul Müdürünün Rolü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63" y="2000250"/>
            <a:ext cx="8229600" cy="4525963"/>
          </a:xfrm>
        </p:spPr>
        <p:txBody>
          <a:bodyPr/>
          <a:lstStyle/>
          <a:p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Kriz durumunda yapılacak çalışmaları koordine eder ve kriz ekibini göreve çağırır.</a:t>
            </a:r>
          </a:p>
          <a:p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Kendi bölgesindeki diğer kriz kurumlarıyla iletişime geçer.</a:t>
            </a:r>
          </a:p>
          <a:p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Kriz anında yararlanılacak kişi ve kurumlarla işbirliği sağlar.</a:t>
            </a:r>
          </a:p>
          <a:p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İlçe ve gerekirse İl Milli Eğitim Müdürlüğüne bilgi verir.</a:t>
            </a:r>
          </a:p>
          <a:p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Kriz anında sürekli iletişim ağının kurulmasını sağlar.</a:t>
            </a:r>
          </a:p>
          <a:p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Güvenlik birimleriyle işbirliği yapar.</a:t>
            </a:r>
          </a:p>
          <a:p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Milli Eğitim Müdürlüğünün onayını alarak basın açıklaması yapar.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17538" y="619125"/>
            <a:ext cx="7959725" cy="801688"/>
          </a:xfrm>
        </p:spPr>
        <p:txBody>
          <a:bodyPr/>
          <a:lstStyle/>
          <a:p>
            <a:r>
              <a:rPr lang="tr-TR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REHBER ÖĞRETMENİN ROLÜ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7538" y="1698625"/>
            <a:ext cx="7929562" cy="4200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Etkilenen çocukların ana babalarıyla bağlantı kurma</a:t>
            </a:r>
          </a:p>
          <a:p>
            <a:pPr>
              <a:lnSpc>
                <a:spcPct val="90000"/>
              </a:lnSpc>
            </a:pP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Krizden en çok etkilenen kişilerin sınıflarını belirleme ve sınıflarını ziyaret etme</a:t>
            </a:r>
          </a:p>
          <a:p>
            <a:pPr>
              <a:lnSpc>
                <a:spcPct val="90000"/>
              </a:lnSpc>
            </a:pP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Öğretmenlere destek verme</a:t>
            </a:r>
          </a:p>
          <a:p>
            <a:pPr>
              <a:lnSpc>
                <a:spcPct val="90000"/>
              </a:lnSpc>
            </a:pP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İlçe kriz ekibi ile iletişime geçme</a:t>
            </a:r>
          </a:p>
          <a:p>
            <a:pPr>
              <a:lnSpc>
                <a:spcPct val="90000"/>
              </a:lnSpc>
            </a:pP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Durumla ilgili öğrencileri, öğretmenleri ve velileri bilgilendirmede okul idaresine yardımcı olma</a:t>
            </a:r>
          </a:p>
          <a:p>
            <a:pPr>
              <a:lnSpc>
                <a:spcPct val="90000"/>
              </a:lnSpc>
            </a:pP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Etkilenen öğrencilerle ilgili kayıt tutma ve izleme çalışmaları yapma</a:t>
            </a:r>
          </a:p>
          <a:p>
            <a:pPr>
              <a:lnSpc>
                <a:spcPct val="90000"/>
              </a:lnSpc>
            </a:pPr>
            <a:endParaRPr lang="tr-TR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tr-TR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17538" y="309563"/>
            <a:ext cx="7959725" cy="985837"/>
          </a:xfrm>
        </p:spPr>
        <p:txBody>
          <a:bodyPr/>
          <a:lstStyle/>
          <a:p>
            <a:r>
              <a:rPr lang="tr-TR" sz="4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ÖĞRETMENİN ROLÜ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557338"/>
            <a:ext cx="8424862" cy="5543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Öğrencilere doğru bilgi vererek, söylentileri yalanlama </a:t>
            </a:r>
          </a:p>
          <a:p>
            <a:pPr>
              <a:lnSpc>
                <a:spcPct val="90000"/>
              </a:lnSpc>
            </a:pP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Gereksiz detay vermeden soruları yanıtlama</a:t>
            </a:r>
          </a:p>
          <a:p>
            <a:pPr>
              <a:lnSpc>
                <a:spcPct val="90000"/>
              </a:lnSpc>
            </a:pP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Uygun tepki verme konusunda model olma</a:t>
            </a:r>
          </a:p>
          <a:p>
            <a:pPr>
              <a:lnSpc>
                <a:spcPct val="90000"/>
              </a:lnSpc>
            </a:pP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Her türlü duygunun ifade edilmesine izin verme</a:t>
            </a:r>
          </a:p>
          <a:p>
            <a:pPr>
              <a:lnSpc>
                <a:spcPct val="90000"/>
              </a:lnSpc>
            </a:pP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Psikolojik danışmaya gereksinim duyan öğrencileri belirleme</a:t>
            </a:r>
          </a:p>
          <a:p>
            <a:pPr>
              <a:lnSpc>
                <a:spcPct val="90000"/>
              </a:lnSpc>
            </a:pP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Krizden sonra travmanın etkilerini azaltabilecek sanat, resim, yazma ve müzik gibi etkinlikler yapma</a:t>
            </a:r>
          </a:p>
          <a:p>
            <a:pPr>
              <a:lnSpc>
                <a:spcPct val="90000"/>
              </a:lnSpc>
            </a:pP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Gerekirse ders sorumluluğu ile ilgili öncelikleri değiştirme</a:t>
            </a:r>
          </a:p>
          <a:p>
            <a:pPr>
              <a:lnSpc>
                <a:spcPct val="90000"/>
              </a:lnSpc>
            </a:pP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Önleme ve güvenlik konularında “öğretilebilir an” fırsatından yararlanma</a:t>
            </a:r>
          </a:p>
          <a:p>
            <a:pPr>
              <a:lnSpc>
                <a:spcPct val="90000"/>
              </a:lnSpc>
            </a:pP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Kriz eylem planında yer alan görev ve sorumluluklarını yerine getirmek(basını bilgilendirme, tahliye etme vb.)</a:t>
            </a:r>
          </a:p>
          <a:p>
            <a:pPr>
              <a:lnSpc>
                <a:spcPct val="90000"/>
              </a:lnSpc>
            </a:pPr>
            <a:endParaRPr lang="tr-TR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tr-TR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tr-TR" sz="18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tr-TR" sz="1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52513"/>
            <a:ext cx="8229600" cy="5286375"/>
          </a:xfrm>
        </p:spPr>
        <p:txBody>
          <a:bodyPr/>
          <a:lstStyle/>
          <a:p>
            <a:r>
              <a:rPr lang="tr-TR" sz="2000" b="1"/>
              <a:t>Okulu ve olay mahallini güvenli bir hale getirecek adımlar atar.</a:t>
            </a:r>
            <a:endParaRPr lang="tr-TR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Okul müdürü krize müdahale ekibi toplantıya çağırır.</a:t>
            </a:r>
          </a:p>
          <a:p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Milli Eğitim Müdürlüğü krizden haberdar edilir.</a:t>
            </a:r>
          </a:p>
          <a:p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Okul çalışanları krizden haberdar edilir</a:t>
            </a:r>
          </a:p>
          <a:p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Gerekiyorsa ilgili sağlık birimi ve semt karakolu ile temasa geçilir.</a:t>
            </a:r>
          </a:p>
          <a:p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Öğrenciler krizden haberdar edilir.</a:t>
            </a:r>
          </a:p>
          <a:p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Veliler krizden haberdar edilir.</a:t>
            </a:r>
          </a:p>
          <a:p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Krize müdahale ekibi gelen bilgiler yenilendikçe krizden etkilenenlerle paylaşılır.</a:t>
            </a:r>
          </a:p>
          <a:p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Belirlenen basın sözcüsü İlçe Milli Eğitim Müdürlüğünden alınan onaydan sonra basını bilgilendirir.</a:t>
            </a:r>
          </a:p>
          <a:p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Ders bitiminde olaydan etkilenen öğretmenlere psikolojik destek sağlamak amacıyla bir toplantı yapılır.</a:t>
            </a:r>
          </a:p>
          <a:p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Günün sonunda krize müdahale ekibi yeniden toplanarak nelerin yapıldığını, bundan sonra nelerin yapılması gerektiğini, bunları kimin, nasıl yapacağını belirler.</a:t>
            </a:r>
          </a:p>
          <a:p>
            <a:endParaRPr lang="tr-TR" sz="24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43" name="Rectangle 3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08013" y="303213"/>
            <a:ext cx="7958137" cy="747712"/>
          </a:xfrm>
        </p:spPr>
        <p:txBody>
          <a:bodyPr/>
          <a:lstStyle/>
          <a:p>
            <a:r>
              <a:rPr lang="tr-TR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KRİZE MÜDAHALE ADIMLARI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r>
              <a:rPr lang="tr-TR" sz="2400">
                <a:solidFill>
                  <a:srgbClr val="ED402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KRİZDEN ETKİLENEN BİRİNE KARŞI GENEL DAVRANIŞ İLKELERİ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96975"/>
            <a:ext cx="8229600" cy="49974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Konuşurken sakin ve anlayışlı olun.</a:t>
            </a:r>
          </a:p>
          <a:p>
            <a:pPr>
              <a:lnSpc>
                <a:spcPct val="110000"/>
              </a:lnSpc>
            </a:pP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Aynı şeyi defalarca anlatacak  kadar sabırlı olun.</a:t>
            </a:r>
          </a:p>
          <a:p>
            <a:pPr>
              <a:lnSpc>
                <a:spcPct val="110000"/>
              </a:lnSpc>
            </a:pP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İyi bir dinleyici olun.</a:t>
            </a:r>
          </a:p>
          <a:p>
            <a:pPr>
              <a:lnSpc>
                <a:spcPct val="110000"/>
              </a:lnSpc>
            </a:pP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Çocuğun duygularını ifade etmesini destekleyin.</a:t>
            </a:r>
          </a:p>
          <a:p>
            <a:pPr>
              <a:lnSpc>
                <a:spcPct val="110000"/>
              </a:lnSpc>
            </a:pP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Yargılamayın, yorumlamayın, öğüt vermeyin.</a:t>
            </a:r>
          </a:p>
          <a:p>
            <a:pPr>
              <a:lnSpc>
                <a:spcPct val="110000"/>
              </a:lnSpc>
            </a:pP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Esnek olun, çatışmaya girmeyin.</a:t>
            </a:r>
          </a:p>
          <a:p>
            <a:pPr>
              <a:lnSpc>
                <a:spcPct val="110000"/>
              </a:lnSpc>
            </a:pP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Asla tutamayacağınız sözler vermeyin.</a:t>
            </a:r>
          </a:p>
          <a:p>
            <a:pPr>
              <a:lnSpc>
                <a:spcPct val="110000"/>
              </a:lnSpc>
            </a:pP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Doğruyu söyleyin. Kaçamak konuşmayın, yalan söylemeyin.</a:t>
            </a:r>
          </a:p>
          <a:p>
            <a:pPr>
              <a:lnSpc>
                <a:spcPct val="110000"/>
              </a:lnSpc>
            </a:pP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Göz kontağı kurun.</a:t>
            </a:r>
          </a:p>
          <a:p>
            <a:pPr>
              <a:lnSpc>
                <a:spcPct val="110000"/>
              </a:lnSpc>
            </a:pP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Emir cümleleri kurmayın.</a:t>
            </a:r>
          </a:p>
          <a:p>
            <a:pPr>
              <a:lnSpc>
                <a:spcPct val="110000"/>
              </a:lnSpc>
            </a:pP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Destek, güven veren mesajlar kullanın. (Dokunmak, elini tutmak,vb.)</a:t>
            </a:r>
          </a:p>
          <a:p>
            <a:pPr>
              <a:lnSpc>
                <a:spcPct val="110000"/>
              </a:lnSpc>
            </a:pP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Bazı kişilerin daha fazla zamana ihtiyacı olabilir. Sabırlı olun.</a:t>
            </a:r>
          </a:p>
          <a:p>
            <a:pPr>
              <a:lnSpc>
                <a:spcPct val="110000"/>
              </a:lnSpc>
            </a:pP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Zorlandığınız veya sizi aşacak bir durum olduğunda destek alın veya bir uzmana başvurun.</a:t>
            </a: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  <a:hlinkClick r:id="rId3" action="ppaction://hlinkfile"/>
              </a:rPr>
              <a:t>kriz kontrol listeleri.doc</a:t>
            </a:r>
            <a:endParaRPr lang="tr-TR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10000"/>
              </a:lnSpc>
            </a:pPr>
            <a:endParaRPr lang="tr-TR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sz="3200">
                <a:solidFill>
                  <a:srgbClr val="ED402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TRAVMA YAŞAYAN KİŞİYE SÖYLENEBİLECEK UYGUN CÜMLELER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Şimdi güvendesin. (Gerçekten öyle ise)</a:t>
            </a:r>
          </a:p>
          <a:p>
            <a:pPr>
              <a:lnSpc>
                <a:spcPct val="90000"/>
              </a:lnSpc>
            </a:pPr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Senin suçun/sizin suçunuz değildi. (Gerçekten eminseniz)</a:t>
            </a:r>
          </a:p>
          <a:p>
            <a:pPr>
              <a:lnSpc>
                <a:spcPct val="90000"/>
              </a:lnSpc>
            </a:pPr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Bunlar normal tepkiler.</a:t>
            </a:r>
          </a:p>
          <a:p>
            <a:pPr>
              <a:lnSpc>
                <a:spcPct val="90000"/>
              </a:lnSpc>
            </a:pPr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Benimle konuştuğun için memnunum.</a:t>
            </a:r>
          </a:p>
          <a:p>
            <a:pPr>
              <a:lnSpc>
                <a:spcPct val="90000"/>
              </a:lnSpc>
            </a:pPr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Hiçbir şey eskisi gibi olmayacak. Fakat eminim şimdikinden daha iyi olacak ve sen iyileşeceksin.</a:t>
            </a:r>
          </a:p>
          <a:p>
            <a:pPr>
              <a:lnSpc>
                <a:spcPct val="90000"/>
              </a:lnSpc>
            </a:pPr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…. olduğu için üzgünüm.(Annenin ölümü için üzgünüm)</a:t>
            </a:r>
          </a:p>
          <a:p>
            <a:pPr>
              <a:lnSpc>
                <a:spcPct val="90000"/>
              </a:lnSpc>
            </a:pPr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Bunları yaşamak zor.</a:t>
            </a:r>
          </a:p>
          <a:p>
            <a:pPr>
              <a:lnSpc>
                <a:spcPct val="90000"/>
              </a:lnSpc>
            </a:pPr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Kim olsa bu durumda kendini kötü hissederdi..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OLAYIN OKULDA DUYURULMASI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Olay, </a:t>
            </a:r>
            <a:r>
              <a:rPr lang="tr-T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öğretmen ve öğrenciler okulda değilken</a:t>
            </a: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olursa öğretmenler okula gelmeden önce </a:t>
            </a:r>
            <a:r>
              <a:rPr lang="tr-T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telefon zinciri</a:t>
            </a: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kullanarak her birini olaydan haberdar edin. 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Öğretmenler aracılığı ile öğrencileri mümkün olduğunca </a:t>
            </a:r>
            <a:r>
              <a:rPr lang="tr-TR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aynı anda</a:t>
            </a: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olaydan haberdar edin. Olayla ilgili </a:t>
            </a:r>
            <a:r>
              <a:rPr lang="tr-TR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söylentileri</a:t>
            </a:r>
            <a:r>
              <a:rPr lang="tr-T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ve </a:t>
            </a:r>
            <a:r>
              <a:rPr lang="tr-T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abartılı </a:t>
            </a:r>
            <a:r>
              <a:rPr lang="tr-TR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yorumları engellemek</a:t>
            </a: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için öğretmenlerin olayla ilgili mümkün olan tüm bilgileri doğru olarak öğrencilere aktarmalarını isteyin. (Ölüm ve intihar olayları genel mikrofon ve toplantılarla anons edilmemelidir.)</a:t>
            </a:r>
          </a:p>
          <a:p>
            <a:pPr marL="609600" indent="-609600">
              <a:buFont typeface="Wingdings" pitchFamily="2" charset="2"/>
              <a:buAutoNum type="arabicPeriod"/>
            </a:pPr>
            <a:endParaRPr lang="tr-TR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23850" y="53975"/>
            <a:ext cx="8229600" cy="1143000"/>
          </a:xfrm>
        </p:spPr>
        <p:txBody>
          <a:bodyPr/>
          <a:lstStyle/>
          <a:p>
            <a:r>
              <a:rPr lang="tr-TR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MEDYA VE ANA BABALAR İLE İLİŞKİLER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476250"/>
            <a:ext cx="8229600" cy="6048375"/>
          </a:xfrm>
        </p:spPr>
        <p:txBody>
          <a:bodyPr/>
          <a:lstStyle/>
          <a:p>
            <a:endParaRPr lang="tr-TR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Medya ve genel duyurular için yazılı olarak kısa </a:t>
            </a:r>
            <a:r>
              <a:rPr lang="tr-T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bir bülten</a:t>
            </a: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 hazırlanmasına yardım edin. (Kriz öncesinde ise örnek basın bültenleri veya medyaya okulla ilgili bilgi veren formlar hazırlayın.)</a:t>
            </a:r>
          </a:p>
          <a:p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Acil durum </a:t>
            </a:r>
            <a:r>
              <a:rPr lang="tr-T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medya merkezi</a:t>
            </a: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 belirleyin. Kriz anında bu kişiye kolayca ulaşılabilecek bir yer belirleyin.</a:t>
            </a:r>
          </a:p>
          <a:p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Endişeli </a:t>
            </a:r>
            <a:r>
              <a:rPr lang="tr-T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ana babalarla bir toplantı</a:t>
            </a: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 yapın; bilgilendirin ve çocuklarına nasıl yardımcı olabileceklerine dair </a:t>
            </a:r>
            <a:r>
              <a:rPr lang="tr-T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yazılı bilgi</a:t>
            </a: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 dağıtın.</a:t>
            </a:r>
          </a:p>
          <a:p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Medyayı okul binasının dışında tutun.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KRİZ NEDİR?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96975"/>
            <a:ext cx="8229600" cy="5661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Bir Bireyin, grubun, örgütün ya da topluluğun normal işlevlerini yerine getirmesini engelleyen ve acil ilgi ve çözüm gerektiren, hafife alınamayan, sıra dışı, beklenemeyen bir durum ve ani değişikliktir. </a:t>
            </a:r>
          </a:p>
          <a:p>
            <a:pPr>
              <a:lnSpc>
                <a:spcPct val="90000"/>
              </a:lnSpc>
            </a:pPr>
            <a:r>
              <a:rPr 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Ayrıca kriz, ani ve genellikle beklenmedik, okul toplumunun önemli bir bölümünü derinden ve olumsuz olarak etkileyen bir olay ya da durum olarak da açıklanabilir. </a:t>
            </a:r>
          </a:p>
          <a:p>
            <a:pPr>
              <a:lnSpc>
                <a:spcPct val="90000"/>
              </a:lnSpc>
            </a:pPr>
            <a:endParaRPr lang="tr-TR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endParaRPr lang="tr-TR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endParaRPr lang="tr-TR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tr-TR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BİR KRİZ DURUMUNDA MEDYAYA HANGİ BİLGİLER NE ZAMAN İLETİLMELİDİR?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981075"/>
            <a:ext cx="8207375" cy="6019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tr-TR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tr-TR" sz="1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0-12 Saat içinde: </a:t>
            </a:r>
          </a:p>
          <a:p>
            <a:pPr>
              <a:lnSpc>
                <a:spcPct val="80000"/>
              </a:lnSpc>
            </a:pP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NE OLDU?</a:t>
            </a:r>
            <a:r>
              <a:rPr lang="tr-TR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 Olayın duygusal veya romantik bir biçimde aktarımından kaçının. Taklide yol açabilecek veya model olabilecek bilgiler vermeyin.</a:t>
            </a:r>
          </a:p>
          <a:p>
            <a:pPr>
              <a:lnSpc>
                <a:spcPct val="80000"/>
              </a:lnSpc>
            </a:pP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OLAY NEREDE OLDU?</a:t>
            </a:r>
          </a:p>
          <a:p>
            <a:pPr>
              <a:lnSpc>
                <a:spcPct val="80000"/>
              </a:lnSpc>
            </a:pP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OLAY NE ZAMAN OLDU?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12-24 Saat içinde:</a:t>
            </a: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>
              <a:lnSpc>
                <a:spcPct val="80000"/>
              </a:lnSpc>
            </a:pP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OLAYA KİMLER KARIŞTI?</a:t>
            </a:r>
            <a:r>
              <a:rPr lang="tr-TR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 İsimler halihazırda kamuoyu tarafından bilinmedikçe veya olaya karışan kişilerin yakınları bilgilendirilmedikçe isim vermekten kaçının.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tr-TR" sz="1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24-36 Saat içinde:</a:t>
            </a:r>
          </a:p>
          <a:p>
            <a:pPr>
              <a:lnSpc>
                <a:spcPct val="80000"/>
              </a:lnSpc>
            </a:pP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KİŞİLER OLAYA NASIL KARIŞTI?</a:t>
            </a:r>
            <a:r>
              <a:rPr lang="tr-TR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 Genel bilgi verin.</a:t>
            </a:r>
          </a:p>
          <a:p>
            <a:pPr>
              <a:lnSpc>
                <a:spcPct val="80000"/>
              </a:lnSpc>
            </a:pP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NEDEN, KİM SUÇLANMALI?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36-72</a:t>
            </a: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sz="1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Saat içinde:</a:t>
            </a:r>
            <a:endParaRPr lang="tr-TR" sz="18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OLAY NE KADAR SÜRECEK VE OLAYA KARIŞAN KİŞİLERİN DURUMU.</a:t>
            </a:r>
            <a:r>
              <a:rPr lang="tr-TR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 Öncelikle siz doğru bilgiler elde ettiğinizden emin olun.</a:t>
            </a:r>
          </a:p>
          <a:p>
            <a:pPr>
              <a:lnSpc>
                <a:spcPct val="80000"/>
              </a:lnSpc>
            </a:pPr>
            <a:r>
              <a:rPr lang="tr-TR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Medya daha derin analizlere odaklanır.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tr-TR" sz="1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72- saat sonrası:</a:t>
            </a:r>
          </a:p>
          <a:p>
            <a:pPr>
              <a:lnSpc>
                <a:spcPct val="80000"/>
              </a:lnSpc>
            </a:pP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GEREKTİĞİNDE  CENAZE TÖRENİ DETAYLARI VE SOSYAL ETKİLER</a:t>
            </a:r>
          </a:p>
          <a:p>
            <a:pPr>
              <a:lnSpc>
                <a:spcPct val="80000"/>
              </a:lnSpc>
            </a:pPr>
            <a:r>
              <a:rPr lang="tr-TR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DİĞER BİLGİ KAYNAKLARI</a:t>
            </a:r>
          </a:p>
          <a:p>
            <a:pPr>
              <a:lnSpc>
                <a:spcPct val="80000"/>
              </a:lnSpc>
            </a:pPr>
            <a:endParaRPr lang="tr-TR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</a:pPr>
            <a:endParaRPr lang="tr-TR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12763" y="325438"/>
            <a:ext cx="8148637" cy="746125"/>
          </a:xfrm>
        </p:spPr>
        <p:txBody>
          <a:bodyPr/>
          <a:lstStyle/>
          <a:p>
            <a:r>
              <a:rPr lang="tr-TR" sz="23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MEDYAYLA İLİŞKİLERDE DİKKAT EDİLECEK NOKTALAR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“Yorum yok” türü cevaplardan kaçının; saklanan bir şeyler varmış izlenimini verir.</a:t>
            </a:r>
          </a:p>
          <a:p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Öğretmenleri, öğrencileri ve velileri medyanın mülakatlarından ve ilgisinden uzak tutmaya çalışın.</a:t>
            </a:r>
          </a:p>
          <a:p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Hiçbir öğrencinin ana babası yanında olmadan medya ile görüşme yapmasına izin vermeyin.</a:t>
            </a:r>
          </a:p>
          <a:p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Düzenli basın toplantısı yapılmasına özen gösterin.</a:t>
            </a:r>
          </a:p>
          <a:p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Düzenli bilgi veren bültenler hazırlayın.</a:t>
            </a:r>
          </a:p>
          <a:p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Medyadaki haberleri takip edin.</a:t>
            </a:r>
          </a:p>
          <a:p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Medyanın isteklerini ve yapılan mülakatları kaydedin.</a:t>
            </a:r>
          </a:p>
          <a:p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Sözel bilgilerinizi destekleyecek yazılı bilgi hazırlayın.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OKULDAKİ ŞİDDET OLAYLARINA İLİŞKİN HABERLERDE KAÇINILMASI GEREKENLER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313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Olayın çok basitleştirilerek sunulması</a:t>
            </a:r>
          </a:p>
          <a:p>
            <a:pPr>
              <a:lnSpc>
                <a:spcPct val="90000"/>
              </a:lnSpc>
            </a:pP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Haberlerde okul şiddet olayının tekrar tekrar ve abartılarak verilmesi</a:t>
            </a:r>
          </a:p>
          <a:p>
            <a:pPr>
              <a:lnSpc>
                <a:spcPct val="90000"/>
              </a:lnSpc>
            </a:pP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Okul şiddetinin duygusallaştırılarak yayımlanması</a:t>
            </a:r>
          </a:p>
          <a:p>
            <a:pPr>
              <a:lnSpc>
                <a:spcPct val="90000"/>
              </a:lnSpc>
            </a:pP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Şiddet olayının nasıl olduğunu detaylı açıklamalarla verilmesi</a:t>
            </a:r>
          </a:p>
          <a:p>
            <a:pPr>
              <a:lnSpc>
                <a:spcPct val="90000"/>
              </a:lnSpc>
            </a:pP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Şiddet olayına katılan kişilerin yüceltilmesi</a:t>
            </a:r>
          </a:p>
          <a:p>
            <a:pPr>
              <a:lnSpc>
                <a:spcPct val="90000"/>
              </a:lnSpc>
            </a:pP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Suç faillerinin olumlu özelliklerine odaklanılması </a:t>
            </a:r>
          </a:p>
          <a:p>
            <a:pPr>
              <a:lnSpc>
                <a:spcPct val="90000"/>
              </a:lnSpc>
            </a:pP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Şiddet olayının belli bir amaca ulaşmak için bir araç olarak sunulması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r>
              <a:rPr lang="tr-TR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ÜÇÜNCÜ DERECE MÜDAHALE: </a:t>
            </a:r>
            <a:br>
              <a:rPr lang="tr-TR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</a:br>
            <a:r>
              <a:rPr lang="tr-TR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ACİL DURUM SONRASINDA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12875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Felaket durumları ile baş etmek için sürekli hizmetler planlayın.</a:t>
            </a:r>
          </a:p>
          <a:p>
            <a:pPr>
              <a:lnSpc>
                <a:spcPct val="90000"/>
              </a:lnSpc>
            </a:pP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Öğrenciler için destek personeli bulundurmaya veya okul dışından uzmanlarla bağlantıda bulunmaya devam edin.</a:t>
            </a:r>
          </a:p>
          <a:p>
            <a:pPr>
              <a:lnSpc>
                <a:spcPct val="90000"/>
              </a:lnSpc>
            </a:pP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Öğrencilerle her gün ilgilenecek olan öğretmenlere hizmet içi eğitim ve kaynak sağlayın.</a:t>
            </a:r>
          </a:p>
          <a:p>
            <a:pPr>
              <a:lnSpc>
                <a:spcPct val="90000"/>
              </a:lnSpc>
            </a:pP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Felaketten sonra ortaya çıkabilecek tepkileri düşünün. Örneğin okulda benzer bir olay, eski duyguları yeniden canlandırabilir.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r>
              <a:rPr lang="tr-TR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KRİZE HAZIRLIKTA SENARYOLARDAN YARARLANILMASI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57338"/>
            <a:ext cx="8229600" cy="5516562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tr-TR" sz="260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tr-TR" sz="2400" b="1"/>
              <a:t>Çeşitli kriz senaryoları hazırlayarak bunlara uygun önlemler, planlar hazırlayın. Örneğin: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tr-TR" sz="2400" b="1"/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tr-TR" sz="2400" b="1"/>
              <a:t>Okul çıkışında öğrenciler kavga ederler, iki öğrenci yaralanır.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tr-TR" sz="2400" b="1"/>
              <a:t>Öğrenci servisi kaza yapar. Bir öğrenci bir öğretmen ölür, dört öğrenci yaralı olarak hastanededir.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tr-TR" sz="2400" b="1"/>
              <a:t>Hafta sonunda iki öğrenci trafik kazası geçirir. Biri ölür, diğeri ağır yaralı olarak hastaneye kaldırılır. Öğrencilerin aşırı alkol ve uyuşturucu aldığı saptanır.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tr-TR" sz="2400" b="1"/>
              <a:t>Sınıfta kız arkadaşıyla yaptığı tartışma sonunda bunalıma giren bir öğrenci, bir öğrenciyi bıçaklar ve kendini üçüncü kattan aşağıya atar.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endParaRPr lang="tr-TR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39750" y="2276475"/>
            <a:ext cx="8229600" cy="1143000"/>
          </a:xfrm>
        </p:spPr>
        <p:txBody>
          <a:bodyPr/>
          <a:lstStyle/>
          <a:p>
            <a:r>
              <a:rPr lang="tr-TR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TEŞEKKÜR EDERİZ….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457200" y="785813"/>
            <a:ext cx="8229600" cy="53403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Bir </a:t>
            </a:r>
            <a:r>
              <a:rPr lang="tr-TR" u="sng">
                <a:effectLst>
                  <a:outerShdw blurRad="38100" dist="38100" dir="2700000" algn="tl">
                    <a:srgbClr val="000000"/>
                  </a:outerShdw>
                </a:effectLst>
              </a:rPr>
              <a:t>Öğrencinin</a:t>
            </a:r>
            <a:r>
              <a:rPr 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tr-TR" u="sng">
                <a:effectLst>
                  <a:outerShdw blurRad="38100" dist="38100" dir="2700000" algn="tl">
                    <a:srgbClr val="000000"/>
                  </a:outerShdw>
                </a:effectLst>
              </a:rPr>
              <a:t>Sınıfın</a:t>
            </a:r>
            <a:r>
              <a:rPr 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tr-TR" u="sng">
                <a:effectLst>
                  <a:outerShdw blurRad="38100" dist="38100" dir="2700000" algn="tl">
                    <a:srgbClr val="000000"/>
                  </a:outerShdw>
                </a:effectLst>
              </a:rPr>
              <a:t>Okulun</a:t>
            </a:r>
            <a:r>
              <a:rPr 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tr-TR" u="sng">
                <a:effectLst>
                  <a:outerShdw blurRad="38100" dist="38100" dir="2700000" algn="tl">
                    <a:srgbClr val="000000"/>
                  </a:outerShdw>
                </a:effectLst>
              </a:rPr>
              <a:t>Öğretmenlerin</a:t>
            </a:r>
            <a:r>
              <a:rPr 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 programlarını engelleyen acil ilgi ve çözüm bekleyen, tolore edilemeyen, ani gelişen, sıra dışı olaylardır..</a:t>
            </a:r>
          </a:p>
          <a:p>
            <a:endParaRPr lang="tr-TR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KRİZ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Varlığın tahribi, yaralanma ve yaşam kaybını kapsar.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Saptanabilir, başlangıcı ve sonu vardır.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Etkileri uzun sürse bile zamanla sınırlı ve anidir.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Geneldir ve çok  kişiyi etkiler.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Sıradan deneyimlerin dışındadır.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Hemen herkes için gerginliğe sebep olan psikolojik travmadır.</a:t>
            </a:r>
          </a:p>
          <a:p>
            <a:pPr marL="609600" indent="-609600"/>
            <a:endParaRPr lang="tr-TR" sz="28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MÜDAHALEYİ GEREKTİREN DURUMLAR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Bir öğrenci, öğretmen, yerel ya da ulusal bir liderin ölümü</a:t>
            </a:r>
          </a:p>
          <a:p>
            <a:pPr>
              <a:lnSpc>
                <a:spcPct val="90000"/>
              </a:lnSpc>
            </a:pP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Kazalar</a:t>
            </a:r>
          </a:p>
          <a:p>
            <a:pPr>
              <a:lnSpc>
                <a:spcPct val="90000"/>
              </a:lnSpc>
            </a:pP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Cinayetler</a:t>
            </a:r>
          </a:p>
          <a:p>
            <a:pPr>
              <a:lnSpc>
                <a:spcPct val="90000"/>
              </a:lnSpc>
            </a:pP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İntiharlar</a:t>
            </a:r>
          </a:p>
          <a:p>
            <a:pPr>
              <a:lnSpc>
                <a:spcPct val="90000"/>
              </a:lnSpc>
            </a:pP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Bulaşıcı hastalıklar </a:t>
            </a:r>
          </a:p>
          <a:p>
            <a:pPr>
              <a:lnSpc>
                <a:spcPct val="90000"/>
              </a:lnSpc>
            </a:pP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Çocuk kaçırma</a:t>
            </a:r>
          </a:p>
          <a:p>
            <a:pPr>
              <a:lnSpc>
                <a:spcPct val="90000"/>
              </a:lnSpc>
            </a:pP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Hayvan saldırıları</a:t>
            </a:r>
          </a:p>
          <a:p>
            <a:pPr>
              <a:lnSpc>
                <a:spcPct val="90000"/>
              </a:lnSpc>
            </a:pP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Uyuşturucu, alkol</a:t>
            </a:r>
          </a:p>
          <a:p>
            <a:pPr>
              <a:lnSpc>
                <a:spcPct val="90000"/>
              </a:lnSpc>
            </a:pP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Şiddet olayları (Bina ve eşyaya, birbirlerine zarar verme)</a:t>
            </a:r>
          </a:p>
          <a:p>
            <a:pPr>
              <a:lnSpc>
                <a:spcPct val="90000"/>
              </a:lnSpc>
            </a:pP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Arkadaşlarla kavga, küsme,vb</a:t>
            </a:r>
          </a:p>
          <a:p>
            <a:pPr>
              <a:lnSpc>
                <a:spcPct val="90000"/>
              </a:lnSpc>
            </a:pP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Savaş durumu</a:t>
            </a:r>
          </a:p>
          <a:p>
            <a:pPr>
              <a:lnSpc>
                <a:spcPct val="90000"/>
              </a:lnSpc>
            </a:pPr>
            <a:endParaRPr lang="tr-TR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tr-TR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600200"/>
            <a:ext cx="4316413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Terör olayları</a:t>
            </a:r>
          </a:p>
          <a:p>
            <a:pPr>
              <a:lnSpc>
                <a:spcPct val="90000"/>
              </a:lnSpc>
            </a:pP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Bomba, gaz kaçağı (patlama), </a:t>
            </a:r>
          </a:p>
          <a:p>
            <a:pPr>
              <a:lnSpc>
                <a:spcPct val="90000"/>
              </a:lnSpc>
            </a:pP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Binalarda hasar, </a:t>
            </a:r>
          </a:p>
          <a:p>
            <a:pPr>
              <a:lnSpc>
                <a:spcPct val="90000"/>
              </a:lnSpc>
            </a:pP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Elektrik çarpmaları</a:t>
            </a:r>
          </a:p>
          <a:p>
            <a:pPr>
              <a:lnSpc>
                <a:spcPct val="90000"/>
              </a:lnSpc>
            </a:pP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Öğrenci çatışmaları</a:t>
            </a:r>
          </a:p>
          <a:p>
            <a:pPr>
              <a:lnSpc>
                <a:spcPct val="90000"/>
              </a:lnSpc>
            </a:pP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Okulda yabancı birinin tehlike yaratması</a:t>
            </a:r>
          </a:p>
          <a:p>
            <a:pPr>
              <a:lnSpc>
                <a:spcPct val="90000"/>
              </a:lnSpc>
            </a:pP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Doğal ve çevresel felaketler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( kar, fırtına, deprem, yangın, sel, vb.)</a:t>
            </a:r>
          </a:p>
          <a:p>
            <a:pPr>
              <a:lnSpc>
                <a:spcPct val="90000"/>
              </a:lnSpc>
            </a:pP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Kimyasal zehirlenmeler</a:t>
            </a:r>
          </a:p>
          <a:p>
            <a:pPr>
              <a:lnSpc>
                <a:spcPct val="90000"/>
              </a:lnSpc>
            </a:pP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Rehin alma</a:t>
            </a:r>
          </a:p>
          <a:p>
            <a:pPr>
              <a:lnSpc>
                <a:spcPct val="90000"/>
              </a:lnSpc>
            </a:pP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Fiziksel, duygusal ve cinsel istismar</a:t>
            </a:r>
          </a:p>
          <a:p>
            <a:pPr>
              <a:lnSpc>
                <a:spcPct val="90000"/>
              </a:lnSpc>
            </a:pPr>
            <a:endParaRPr lang="tr-TR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tr-TR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tr-TR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tr-TR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tr-TR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tr-TR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YAŞANAN BAZI OKUL KRİZLERİ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557338"/>
            <a:ext cx="8229600" cy="4525962"/>
          </a:xfrm>
        </p:spPr>
        <p:txBody>
          <a:bodyPr/>
          <a:lstStyle/>
          <a:p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İlkokulda intihar. Doğum gününde ses getirecek bir şeyler yapacağım diyerek kendisini vurdu (Sabah 16 Ocak 2001).</a:t>
            </a:r>
          </a:p>
          <a:p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Kız lisesinde korkutan yangın. Beşiktaş Lisesi yatakhanesinde kalan 130 öğrenci kantine sığındı (Milliyet 26 Mart 2002).</a:t>
            </a:r>
          </a:p>
          <a:p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Ankara Kumrularda patlama. (Hürriyet, 21 Eylül 2011)</a:t>
            </a:r>
          </a:p>
          <a:p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Göztepe- Bir servis şoförü, iki servis şoförünü okulda çocukların olduğu saatte okul bahçesinde öldürdü.</a:t>
            </a:r>
          </a:p>
          <a:p>
            <a:endParaRPr lang="tr-TR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tr-TR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</a:pPr>
            <a:endParaRPr lang="tr-TR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tr-TR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BİR KRİZ OLDUĞUNDA OKULDA NELER OLUR?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836613"/>
            <a:ext cx="8496300" cy="4752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Okulun normal işleyişi bozulur veya duraksar.</a:t>
            </a:r>
          </a:p>
          <a:p>
            <a:pPr>
              <a:lnSpc>
                <a:spcPct val="90000"/>
              </a:lnSpc>
            </a:pPr>
            <a:r>
              <a:rPr lang="tr-TR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Krizin şiddetine göre kolu kanadı kırılmış hisseden öğrenci ve öğretmenler kendilerinde etkinliklere devam etme gücü bulamazlar.</a:t>
            </a:r>
          </a:p>
          <a:p>
            <a:pPr>
              <a:lnSpc>
                <a:spcPct val="90000"/>
              </a:lnSpc>
            </a:pPr>
            <a:r>
              <a:rPr lang="tr-TR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Kriz tepkileri herkes tarafından yaşandığı için kişilerin birbirlerine yardım etme gücü azalır.</a:t>
            </a:r>
          </a:p>
          <a:p>
            <a:pPr>
              <a:lnSpc>
                <a:spcPct val="90000"/>
              </a:lnSpc>
            </a:pPr>
            <a:r>
              <a:rPr lang="tr-TR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Acil yardım çalışmalarına girmek gerekir.</a:t>
            </a:r>
          </a:p>
          <a:p>
            <a:pPr>
              <a:lnSpc>
                <a:spcPct val="90000"/>
              </a:lnSpc>
            </a:pPr>
            <a:r>
              <a:rPr lang="tr-TR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Kriz sonrasında okula dışarıdan gelen veli,  müfettişler, basın, kolluk kuvvetleri okulda karışıklığa neden olur ve baskı oluşturur.</a:t>
            </a:r>
          </a:p>
          <a:p>
            <a:pPr>
              <a:lnSpc>
                <a:spcPct val="90000"/>
              </a:lnSpc>
            </a:pPr>
            <a:r>
              <a:rPr lang="tr-TR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Can kaybı durumlarında kişilerin yokluğuna alışmak zordur.</a:t>
            </a:r>
          </a:p>
          <a:p>
            <a:pPr>
              <a:lnSpc>
                <a:spcPct val="90000"/>
              </a:lnSpc>
            </a:pPr>
            <a:r>
              <a:rPr lang="tr-TR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Okul çalışanları hem kendine hem de rolünün getirdiği sorumlulukla öğrenci ve velilere destek olmak zorunda kalır.</a:t>
            </a:r>
          </a:p>
          <a:p>
            <a:pPr>
              <a:lnSpc>
                <a:spcPct val="90000"/>
              </a:lnSpc>
            </a:pPr>
            <a:r>
              <a:rPr lang="tr-TR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Krizin durumuna göre yeni olayların yaşanmaması için dikkatli olmak ve önlemler almak zorunda kalırız.</a:t>
            </a:r>
          </a:p>
          <a:p>
            <a:pPr>
              <a:lnSpc>
                <a:spcPct val="90000"/>
              </a:lnSpc>
            </a:pPr>
            <a:r>
              <a:rPr lang="tr-TR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Yaşanan kriz durumuna göre yeni sorumluluklar ve görevler üstlenmek gerekebilir.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KRİZE MÜDAHALE DÜZEYLERİ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565650"/>
          </a:xfrm>
        </p:spPr>
        <p:txBody>
          <a:bodyPr/>
          <a:lstStyle/>
          <a:p>
            <a:r>
              <a:rPr lang="tr-T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TEMEL MÜDAHALE- </a:t>
            </a:r>
            <a:r>
              <a:rPr 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Bir krizin oluşmasını engelleyen etkinlikler</a:t>
            </a:r>
          </a:p>
          <a:p>
            <a:r>
              <a:rPr lang="tr-T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İKİNCİ DERECEDE MÜDAHALE- </a:t>
            </a:r>
            <a:r>
              <a:rPr 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Bir kriz durumunda  yaşanılan olumsuz etkileri en aza indirmek için yapılan çalışmalar. (Kriz eylem planının yürürlüğe konulması)</a:t>
            </a:r>
          </a:p>
          <a:p>
            <a:r>
              <a:rPr lang="tr-T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ÜÇÜNCÜ DERECEDE MÜDAHALE- </a:t>
            </a:r>
            <a:r>
              <a:rPr lang="tr-TR">
                <a:effectLst>
                  <a:outerShdw blurRad="38100" dist="38100" dir="2700000" algn="tl">
                    <a:srgbClr val="000000"/>
                  </a:outerShdw>
                </a:effectLst>
              </a:rPr>
              <a:t>Kriz sonrası uzun süreli (krizi takip eden haftalarda, aylarda, yıllarda) yapılan etkinlikler</a:t>
            </a:r>
          </a:p>
          <a:p>
            <a:endParaRPr lang="tr-TR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tr-TR" sz="3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TEMEL MÜDAHALE</a:t>
            </a:r>
            <a:br>
              <a:rPr lang="tr-TR" sz="3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</a:br>
            <a:r>
              <a:rPr lang="tr-TR" sz="3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 OKULDA KRİZ ÖNLEME STRATEJİLERİ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12875"/>
            <a:ext cx="8229600" cy="4997450"/>
          </a:xfrm>
        </p:spPr>
        <p:txBody>
          <a:bodyPr/>
          <a:lstStyle/>
          <a:p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Okul çalışanlarının ruh sağlığını güçlendirin, krizler konusunda eğitimler verin!</a:t>
            </a:r>
          </a:p>
          <a:p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Öğrencilerin kendilerine saygılarını güçlendirin!</a:t>
            </a:r>
          </a:p>
          <a:p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Öğrencilere sorun çözme ve baş etme becerilerini kazandırın!</a:t>
            </a:r>
          </a:p>
          <a:p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Öğrencilere duygularını ifade etme becerileri kazandırın!</a:t>
            </a:r>
          </a:p>
          <a:p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Okulda zorbaca davranışları ve şiddeti engelleyin!</a:t>
            </a:r>
          </a:p>
          <a:p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Psikolojik desteğe ihtiyaç duyan bireylerin yönlendirilmesi!</a:t>
            </a:r>
          </a:p>
          <a:p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Kriz Planı hazırlayın.</a:t>
            </a:r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  <a:hlinkClick r:id="rId3" action="ppaction://hlinkfile"/>
              </a:rPr>
              <a:t>LİSTE YATAY-Son.docx</a:t>
            </a:r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Okul kriz ekibini oluşturun.</a:t>
            </a:r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  <a:hlinkClick r:id="rId4" action="ppaction://hlinkfile"/>
              </a:rPr>
              <a:t>kriz ekibi listesi.doc</a:t>
            </a:r>
            <a:endParaRPr lang="tr-TR" sz="24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rsayılan Tasarım">
  <a:themeElements>
    <a:clrScheme name="">
      <a:dk1>
        <a:srgbClr val="3E3E5C"/>
      </a:dk1>
      <a:lt1>
        <a:srgbClr val="FFFFFF"/>
      </a:lt1>
      <a:dk2>
        <a:srgbClr val="666699"/>
      </a:dk2>
      <a:lt2>
        <a:srgbClr val="DFDFE9"/>
      </a:lt2>
      <a:accent1>
        <a:srgbClr val="CC66FF"/>
      </a:accent1>
      <a:accent2>
        <a:srgbClr val="679ACD"/>
      </a:accent2>
      <a:accent3>
        <a:srgbClr val="B8B8CA"/>
      </a:accent3>
      <a:accent4>
        <a:srgbClr val="DADADA"/>
      </a:accent4>
      <a:accent5>
        <a:srgbClr val="E2B8FF"/>
      </a:accent5>
      <a:accent6>
        <a:srgbClr val="5D8BBA"/>
      </a:accent6>
      <a:hlink>
        <a:srgbClr val="CCECFF"/>
      </a:hlink>
      <a:folHlink>
        <a:srgbClr val="CCCCFF"/>
      </a:folHlink>
    </a:clrScheme>
    <a:fontScheme name="Varsayılan Tasarı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re">
  <a:themeElements>
    <a:clrScheme name="Dere 2">
      <a:dk1>
        <a:srgbClr val="3E3E5C"/>
      </a:dk1>
      <a:lt1>
        <a:srgbClr val="FFFFFF"/>
      </a:lt1>
      <a:dk2>
        <a:srgbClr val="666699"/>
      </a:dk2>
      <a:lt2>
        <a:srgbClr val="DFDFE9"/>
      </a:lt2>
      <a:accent1>
        <a:srgbClr val="CC66FF"/>
      </a:accent1>
      <a:accent2>
        <a:srgbClr val="679ACD"/>
      </a:accent2>
      <a:accent3>
        <a:srgbClr val="B8B8CA"/>
      </a:accent3>
      <a:accent4>
        <a:srgbClr val="DADADA"/>
      </a:accent4>
      <a:accent5>
        <a:srgbClr val="E2B8FF"/>
      </a:accent5>
      <a:accent6>
        <a:srgbClr val="5D8BBA"/>
      </a:accent6>
      <a:hlink>
        <a:srgbClr val="CCECFF"/>
      </a:hlink>
      <a:folHlink>
        <a:srgbClr val="CCCCFF"/>
      </a:folHlink>
    </a:clrScheme>
    <a:fontScheme name="Der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re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r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529</TotalTime>
  <Words>1436</Words>
  <Application>Microsoft Office PowerPoint</Application>
  <PresentationFormat>Ekran Gösterisi (4:3)</PresentationFormat>
  <Paragraphs>229</Paragraphs>
  <Slides>25</Slides>
  <Notes>24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25</vt:i4>
      </vt:variant>
    </vt:vector>
  </HeadingPairs>
  <TitlesOfParts>
    <vt:vector size="27" baseType="lpstr">
      <vt:lpstr>Varsayılan Tasarım</vt:lpstr>
      <vt:lpstr>Dere</vt:lpstr>
      <vt:lpstr>OKULLARDA   KRİZ YÖNETİMİ  </vt:lpstr>
      <vt:lpstr>KRİZ NEDİR?</vt:lpstr>
      <vt:lpstr>PowerPoint Sunusu</vt:lpstr>
      <vt:lpstr>KRİZ</vt:lpstr>
      <vt:lpstr>MÜDAHALEYİ GEREKTİREN DURUMLAR</vt:lpstr>
      <vt:lpstr>YAŞANAN BAZI OKUL KRİZLERİ</vt:lpstr>
      <vt:lpstr>BİR KRİZ OLDUĞUNDA OKULDA NELER OLUR?</vt:lpstr>
      <vt:lpstr>KRİZE MÜDAHALE DÜZEYLERİ</vt:lpstr>
      <vt:lpstr>TEMEL MÜDAHALE  OKULDA KRİZ ÖNLEME STRATEJİLERİ</vt:lpstr>
      <vt:lpstr>İKİNCİ DERECEDE MÜDAHALE Okul Kriz Ekibinde kimler olmalıdır?</vt:lpstr>
      <vt:lpstr>KİMLER KRİZDEN ÇOK ETKİLENEBİLİR?</vt:lpstr>
      <vt:lpstr>KRİZ SIRASINDA OKUL PERSONELİNİN ROLLERİ  Okul Müdürünün Rolü</vt:lpstr>
      <vt:lpstr>REHBER ÖĞRETMENİN ROLÜ</vt:lpstr>
      <vt:lpstr>ÖĞRETMENİN ROLÜ</vt:lpstr>
      <vt:lpstr>KRİZE MÜDAHALE ADIMLARI</vt:lpstr>
      <vt:lpstr>KRİZDEN ETKİLENEN BİRİNE KARŞI GENEL DAVRANIŞ İLKELERİ</vt:lpstr>
      <vt:lpstr>TRAVMA YAŞAYAN KİŞİYE SÖYLENEBİLECEK UYGUN CÜMLELER</vt:lpstr>
      <vt:lpstr>OLAYIN OKULDA DUYURULMASI</vt:lpstr>
      <vt:lpstr>MEDYA VE ANA BABALAR İLE İLİŞKİLER</vt:lpstr>
      <vt:lpstr>BİR KRİZ DURUMUNDA MEDYAYA HANGİ BİLGİLER NE ZAMAN İLETİLMELİDİR?</vt:lpstr>
      <vt:lpstr>MEDYAYLA İLİŞKİLERDE DİKKAT EDİLECEK NOKTALAR</vt:lpstr>
      <vt:lpstr>OKULDAKİ ŞİDDET OLAYLARINA İLİŞKİN HABERLERDE KAÇINILMASI GEREKENLER</vt:lpstr>
      <vt:lpstr>ÜÇÜNCÜ DERECE MÜDAHALE:  ACİL DURUM SONRASINDA</vt:lpstr>
      <vt:lpstr>KRİZE HAZIRLIKTA SENARYOLARDAN YARARLANILMASI</vt:lpstr>
      <vt:lpstr>TEŞEKKÜR EDERİZ….</vt:lpstr>
    </vt:vector>
  </TitlesOfParts>
  <Company>bim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OKULDA KRİZ YÖNETİMİ</dc:title>
  <dc:creator>temint01</dc:creator>
  <cp:lastModifiedBy>Hüseyin ŞEN</cp:lastModifiedBy>
  <cp:revision>50</cp:revision>
  <dcterms:created xsi:type="dcterms:W3CDTF">2008-01-04T10:32:44Z</dcterms:created>
  <dcterms:modified xsi:type="dcterms:W3CDTF">2016-10-19T12:27:16Z</dcterms:modified>
</cp:coreProperties>
</file>